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8288000" cy="10287000"/>
  <p:notesSz cx="6858000" cy="9144000"/>
  <p:embeddedFontLst>
    <p:embeddedFont>
      <p:font typeface="Canva Sans" panose="020B0604020202020204" charset="0"/>
      <p:regular r:id="rId13"/>
    </p:embeddedFont>
    <p:embeddedFont>
      <p:font typeface="Canva Sans Bold" panose="020B0604020202020204" charset="0"/>
      <p:regular r:id="rId14"/>
    </p:embeddedFont>
    <p:embeddedFont>
      <p:font typeface="Nourd Bold" panose="020B0604020202020204" charset="0"/>
      <p:regular r:id="rId15"/>
    </p:embeddedFont>
    <p:embeddedFont>
      <p:font typeface="Rubik" panose="020B0604020202020204" charset="-79"/>
      <p:regular r:id="rId16"/>
    </p:embeddedFont>
    <p:embeddedFont>
      <p:font typeface="Rubik Bold" panose="020B0604020202020204" charset="-79"/>
      <p:regular r:id="rId17"/>
    </p:embeddedFont>
    <p:embeddedFont>
      <p:font typeface="Rubik Semi-Bold" panose="020B0604020202020204" charset="-79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37" d="100"/>
          <a:sy n="37" d="100"/>
        </p:scale>
        <p:origin x="988" y="5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7" Type="http://schemas.openxmlformats.org/officeDocument/2006/relationships/image" Target="../media/image41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svg"/><Relationship Id="rId4" Type="http://schemas.openxmlformats.org/officeDocument/2006/relationships/image" Target="../media/image3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1.svg"/><Relationship Id="rId3" Type="http://schemas.openxmlformats.org/officeDocument/2006/relationships/image" Target="../media/image41.svg"/><Relationship Id="rId7" Type="http://schemas.openxmlformats.org/officeDocument/2006/relationships/image" Target="../media/image45.svg"/><Relationship Id="rId12" Type="http://schemas.openxmlformats.org/officeDocument/2006/relationships/image" Target="../media/image50.png"/><Relationship Id="rId17" Type="http://schemas.openxmlformats.org/officeDocument/2006/relationships/image" Target="../media/image53.svg"/><Relationship Id="rId2" Type="http://schemas.openxmlformats.org/officeDocument/2006/relationships/image" Target="../media/image40.png"/><Relationship Id="rId16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11" Type="http://schemas.openxmlformats.org/officeDocument/2006/relationships/image" Target="../media/image49.svg"/><Relationship Id="rId5" Type="http://schemas.openxmlformats.org/officeDocument/2006/relationships/image" Target="../media/image43.svg"/><Relationship Id="rId15" Type="http://schemas.openxmlformats.org/officeDocument/2006/relationships/image" Target="../media/image27.svg"/><Relationship Id="rId10" Type="http://schemas.openxmlformats.org/officeDocument/2006/relationships/image" Target="../media/image48.png"/><Relationship Id="rId4" Type="http://schemas.openxmlformats.org/officeDocument/2006/relationships/image" Target="../media/image42.png"/><Relationship Id="rId9" Type="http://schemas.openxmlformats.org/officeDocument/2006/relationships/image" Target="../media/image47.svg"/><Relationship Id="rId1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7" Type="http://schemas.openxmlformats.org/officeDocument/2006/relationships/image" Target="../media/image21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7" Type="http://schemas.openxmlformats.org/officeDocument/2006/relationships/image" Target="../media/image27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29.svg"/><Relationship Id="rId7" Type="http://schemas.openxmlformats.org/officeDocument/2006/relationships/image" Target="../media/image17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31.svg"/><Relationship Id="rId4" Type="http://schemas.openxmlformats.org/officeDocument/2006/relationships/image" Target="../media/image30.png"/><Relationship Id="rId9" Type="http://schemas.openxmlformats.org/officeDocument/2006/relationships/image" Target="../media/image21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7" Type="http://schemas.openxmlformats.org/officeDocument/2006/relationships/image" Target="../media/image17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35.svg"/><Relationship Id="rId4" Type="http://schemas.openxmlformats.org/officeDocument/2006/relationships/image" Target="../media/image3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7" Type="http://schemas.openxmlformats.org/officeDocument/2006/relationships/image" Target="../media/image41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svg"/><Relationship Id="rId4" Type="http://schemas.openxmlformats.org/officeDocument/2006/relationships/image" Target="../media/image3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7" Type="http://schemas.openxmlformats.org/officeDocument/2006/relationships/image" Target="../media/image41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svg"/><Relationship Id="rId4" Type="http://schemas.openxmlformats.org/officeDocument/2006/relationships/image" Target="../media/image3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7" Type="http://schemas.openxmlformats.org/officeDocument/2006/relationships/image" Target="../media/image41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svg"/><Relationship Id="rId4" Type="http://schemas.openxmlformats.org/officeDocument/2006/relationships/image" Target="../media/image3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7" Type="http://schemas.openxmlformats.org/officeDocument/2006/relationships/image" Target="../media/image41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svg"/><Relationship Id="rId4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E6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540580" y="-1959716"/>
            <a:ext cx="5270629" cy="3919431"/>
          </a:xfrm>
          <a:custGeom>
            <a:avLst/>
            <a:gdLst/>
            <a:ahLst/>
            <a:cxnLst/>
            <a:rect l="l" t="t" r="r" b="b"/>
            <a:pathLst>
              <a:path w="5270629" h="3919431">
                <a:moveTo>
                  <a:pt x="0" y="0"/>
                </a:moveTo>
                <a:lnTo>
                  <a:pt x="5270629" y="0"/>
                </a:lnTo>
                <a:lnTo>
                  <a:pt x="5270629" y="3919432"/>
                </a:lnTo>
                <a:lnTo>
                  <a:pt x="0" y="39194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" name="Freeform 3"/>
          <p:cNvSpPr/>
          <p:nvPr/>
        </p:nvSpPr>
        <p:spPr>
          <a:xfrm>
            <a:off x="1028700" y="1028700"/>
            <a:ext cx="472748" cy="472748"/>
          </a:xfrm>
          <a:custGeom>
            <a:avLst/>
            <a:gdLst/>
            <a:ahLst/>
            <a:cxnLst/>
            <a:rect l="l" t="t" r="r" b="b"/>
            <a:pathLst>
              <a:path w="472748" h="472748">
                <a:moveTo>
                  <a:pt x="0" y="0"/>
                </a:moveTo>
                <a:lnTo>
                  <a:pt x="472748" y="0"/>
                </a:lnTo>
                <a:lnTo>
                  <a:pt x="472748" y="472748"/>
                </a:lnTo>
                <a:lnTo>
                  <a:pt x="0" y="4727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2007372">
            <a:off x="-430562" y="6946707"/>
            <a:ext cx="2145334" cy="1794279"/>
          </a:xfrm>
          <a:custGeom>
            <a:avLst/>
            <a:gdLst/>
            <a:ahLst/>
            <a:cxnLst/>
            <a:rect l="l" t="t" r="r" b="b"/>
            <a:pathLst>
              <a:path w="2145334" h="1794279">
                <a:moveTo>
                  <a:pt x="0" y="0"/>
                </a:moveTo>
                <a:lnTo>
                  <a:pt x="2145334" y="0"/>
                </a:lnTo>
                <a:lnTo>
                  <a:pt x="2145334" y="1794279"/>
                </a:lnTo>
                <a:lnTo>
                  <a:pt x="0" y="179427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H="1">
            <a:off x="-1289736" y="7109630"/>
            <a:ext cx="8230889" cy="3920896"/>
          </a:xfrm>
          <a:custGeom>
            <a:avLst/>
            <a:gdLst/>
            <a:ahLst/>
            <a:cxnLst/>
            <a:rect l="l" t="t" r="r" b="b"/>
            <a:pathLst>
              <a:path w="8230889" h="3920896">
                <a:moveTo>
                  <a:pt x="8230890" y="0"/>
                </a:moveTo>
                <a:lnTo>
                  <a:pt x="0" y="0"/>
                </a:lnTo>
                <a:lnTo>
                  <a:pt x="0" y="3920896"/>
                </a:lnTo>
                <a:lnTo>
                  <a:pt x="8230890" y="3920896"/>
                </a:lnTo>
                <a:lnTo>
                  <a:pt x="823089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6" name="Freeform 6"/>
          <p:cNvSpPr/>
          <p:nvPr/>
        </p:nvSpPr>
        <p:spPr>
          <a:xfrm>
            <a:off x="14506555" y="6603449"/>
            <a:ext cx="5505491" cy="5505491"/>
          </a:xfrm>
          <a:custGeom>
            <a:avLst/>
            <a:gdLst/>
            <a:ahLst/>
            <a:cxnLst/>
            <a:rect l="l" t="t" r="r" b="b"/>
            <a:pathLst>
              <a:path w="5505491" h="5505491">
                <a:moveTo>
                  <a:pt x="0" y="0"/>
                </a:moveTo>
                <a:lnTo>
                  <a:pt x="5505490" y="0"/>
                </a:lnTo>
                <a:lnTo>
                  <a:pt x="5505490" y="5505491"/>
                </a:lnTo>
                <a:lnTo>
                  <a:pt x="0" y="550549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7" name="Freeform 7"/>
          <p:cNvSpPr/>
          <p:nvPr/>
        </p:nvSpPr>
        <p:spPr>
          <a:xfrm rot="487605">
            <a:off x="11460181" y="1099250"/>
            <a:ext cx="3847114" cy="804397"/>
          </a:xfrm>
          <a:custGeom>
            <a:avLst/>
            <a:gdLst/>
            <a:ahLst/>
            <a:cxnLst/>
            <a:rect l="l" t="t" r="r" b="b"/>
            <a:pathLst>
              <a:path w="3847114" h="804397">
                <a:moveTo>
                  <a:pt x="0" y="0"/>
                </a:moveTo>
                <a:lnTo>
                  <a:pt x="3847114" y="0"/>
                </a:lnTo>
                <a:lnTo>
                  <a:pt x="3847114" y="804396"/>
                </a:lnTo>
                <a:lnTo>
                  <a:pt x="0" y="80439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4097817" y="7921435"/>
            <a:ext cx="2306390" cy="1778017"/>
          </a:xfrm>
          <a:custGeom>
            <a:avLst/>
            <a:gdLst/>
            <a:ahLst/>
            <a:cxnLst/>
            <a:rect l="l" t="t" r="r" b="b"/>
            <a:pathLst>
              <a:path w="2306390" h="1778017">
                <a:moveTo>
                  <a:pt x="0" y="0"/>
                </a:moveTo>
                <a:lnTo>
                  <a:pt x="2306391" y="0"/>
                </a:lnTo>
                <a:lnTo>
                  <a:pt x="2306391" y="1778017"/>
                </a:lnTo>
                <a:lnTo>
                  <a:pt x="0" y="1778017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-1289736" y="-1724045"/>
            <a:ext cx="5505491" cy="5505491"/>
          </a:xfrm>
          <a:custGeom>
            <a:avLst/>
            <a:gdLst/>
            <a:ahLst/>
            <a:cxnLst/>
            <a:rect l="l" t="t" r="r" b="b"/>
            <a:pathLst>
              <a:path w="5505491" h="5505491">
                <a:moveTo>
                  <a:pt x="0" y="0"/>
                </a:moveTo>
                <a:lnTo>
                  <a:pt x="5505491" y="0"/>
                </a:lnTo>
                <a:lnTo>
                  <a:pt x="5505491" y="5505490"/>
                </a:lnTo>
                <a:lnTo>
                  <a:pt x="0" y="550549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0" name="Freeform 10"/>
          <p:cNvSpPr/>
          <p:nvPr/>
        </p:nvSpPr>
        <p:spPr>
          <a:xfrm>
            <a:off x="15849405" y="7596320"/>
            <a:ext cx="2819790" cy="2947516"/>
          </a:xfrm>
          <a:custGeom>
            <a:avLst/>
            <a:gdLst/>
            <a:ahLst/>
            <a:cxnLst/>
            <a:rect l="l" t="t" r="r" b="b"/>
            <a:pathLst>
              <a:path w="2819790" h="2947516">
                <a:moveTo>
                  <a:pt x="0" y="0"/>
                </a:moveTo>
                <a:lnTo>
                  <a:pt x="2819790" y="0"/>
                </a:lnTo>
                <a:lnTo>
                  <a:pt x="2819790" y="2947516"/>
                </a:lnTo>
                <a:lnTo>
                  <a:pt x="0" y="2947516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2031631" y="3629045"/>
            <a:ext cx="12721374" cy="2716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920"/>
              </a:lnSpc>
            </a:pPr>
            <a:r>
              <a:rPr lang="en-US" sz="7800" b="1">
                <a:solidFill>
                  <a:srgbClr val="00062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Amazon Sales Analysis Using SQL</a:t>
            </a:r>
          </a:p>
        </p:txBody>
      </p:sp>
      <p:sp>
        <p:nvSpPr>
          <p:cNvPr id="12" name="Freeform 12"/>
          <p:cNvSpPr/>
          <p:nvPr/>
        </p:nvSpPr>
        <p:spPr>
          <a:xfrm>
            <a:off x="-144821" y="-326461"/>
            <a:ext cx="2819790" cy="2947516"/>
          </a:xfrm>
          <a:custGeom>
            <a:avLst/>
            <a:gdLst/>
            <a:ahLst/>
            <a:cxnLst/>
            <a:rect l="l" t="t" r="r" b="b"/>
            <a:pathLst>
              <a:path w="2819790" h="2947516">
                <a:moveTo>
                  <a:pt x="0" y="0"/>
                </a:moveTo>
                <a:lnTo>
                  <a:pt x="2819790" y="0"/>
                </a:lnTo>
                <a:lnTo>
                  <a:pt x="2819790" y="2947516"/>
                </a:lnTo>
                <a:lnTo>
                  <a:pt x="0" y="2947516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5344834" y="-2327133"/>
            <a:ext cx="5505491" cy="5505491"/>
          </a:xfrm>
          <a:custGeom>
            <a:avLst/>
            <a:gdLst/>
            <a:ahLst/>
            <a:cxnLst/>
            <a:rect l="l" t="t" r="r" b="b"/>
            <a:pathLst>
              <a:path w="5505491" h="5505491">
                <a:moveTo>
                  <a:pt x="0" y="0"/>
                </a:moveTo>
                <a:lnTo>
                  <a:pt x="5505491" y="0"/>
                </a:lnTo>
                <a:lnTo>
                  <a:pt x="5505491" y="5505491"/>
                </a:lnTo>
                <a:lnTo>
                  <a:pt x="0" y="550549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E6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503417" y="-379358"/>
            <a:ext cx="2303210" cy="2436087"/>
          </a:xfrm>
          <a:custGeom>
            <a:avLst/>
            <a:gdLst/>
            <a:ahLst/>
            <a:cxnLst/>
            <a:rect l="l" t="t" r="r" b="b"/>
            <a:pathLst>
              <a:path w="2303210" h="2436087">
                <a:moveTo>
                  <a:pt x="0" y="0"/>
                </a:moveTo>
                <a:lnTo>
                  <a:pt x="2303210" y="0"/>
                </a:lnTo>
                <a:lnTo>
                  <a:pt x="2303210" y="2436088"/>
                </a:lnTo>
                <a:lnTo>
                  <a:pt x="0" y="24360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2438884">
            <a:off x="6576018" y="8722054"/>
            <a:ext cx="2078947" cy="1969330"/>
          </a:xfrm>
          <a:custGeom>
            <a:avLst/>
            <a:gdLst/>
            <a:ahLst/>
            <a:cxnLst/>
            <a:rect l="l" t="t" r="r" b="b"/>
            <a:pathLst>
              <a:path w="2078947" h="1969330">
                <a:moveTo>
                  <a:pt x="0" y="0"/>
                </a:moveTo>
                <a:lnTo>
                  <a:pt x="2078947" y="0"/>
                </a:lnTo>
                <a:lnTo>
                  <a:pt x="2078947" y="1969330"/>
                </a:lnTo>
                <a:lnTo>
                  <a:pt x="0" y="19693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5490700" y="981075"/>
            <a:ext cx="6871572" cy="803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500"/>
              </a:lnSpc>
              <a:spcBef>
                <a:spcPct val="0"/>
              </a:spcBef>
            </a:pPr>
            <a:r>
              <a:rPr lang="en-US" sz="5000" b="1">
                <a:solidFill>
                  <a:srgbClr val="000622"/>
                </a:solidFill>
                <a:latin typeface="Nourd Bold"/>
                <a:ea typeface="Nourd Bold"/>
                <a:cs typeface="Nourd Bold"/>
                <a:sym typeface="Nourd Bold"/>
              </a:rPr>
              <a:t>Recommendations</a:t>
            </a:r>
          </a:p>
        </p:txBody>
      </p:sp>
      <p:sp>
        <p:nvSpPr>
          <p:cNvPr id="5" name="Freeform 5"/>
          <p:cNvSpPr/>
          <p:nvPr/>
        </p:nvSpPr>
        <p:spPr>
          <a:xfrm rot="-964800">
            <a:off x="15305587" y="6428813"/>
            <a:ext cx="4698870" cy="4777040"/>
          </a:xfrm>
          <a:custGeom>
            <a:avLst/>
            <a:gdLst/>
            <a:ahLst/>
            <a:cxnLst/>
            <a:rect l="l" t="t" r="r" b="b"/>
            <a:pathLst>
              <a:path w="4698870" h="4777040">
                <a:moveTo>
                  <a:pt x="0" y="0"/>
                </a:moveTo>
                <a:lnTo>
                  <a:pt x="4698870" y="0"/>
                </a:lnTo>
                <a:lnTo>
                  <a:pt x="4698870" y="4777039"/>
                </a:lnTo>
                <a:lnTo>
                  <a:pt x="0" y="477703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10706037">
            <a:off x="-909329" y="-1359820"/>
            <a:ext cx="4698870" cy="4777040"/>
          </a:xfrm>
          <a:custGeom>
            <a:avLst/>
            <a:gdLst/>
            <a:ahLst/>
            <a:cxnLst/>
            <a:rect l="l" t="t" r="r" b="b"/>
            <a:pathLst>
              <a:path w="4698870" h="4777040">
                <a:moveTo>
                  <a:pt x="0" y="0"/>
                </a:moveTo>
                <a:lnTo>
                  <a:pt x="4698870" y="0"/>
                </a:lnTo>
                <a:lnTo>
                  <a:pt x="4698870" y="4777040"/>
                </a:lnTo>
                <a:lnTo>
                  <a:pt x="0" y="477704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694833" y="2979092"/>
            <a:ext cx="14137431" cy="61827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82156" lvl="1" indent="-441078" algn="l">
              <a:lnSpc>
                <a:spcPts val="6169"/>
              </a:lnSpc>
              <a:buFont typeface="Arial"/>
              <a:buChar char="•"/>
            </a:pPr>
            <a:r>
              <a:rPr lang="en-US" sz="4085">
                <a:solidFill>
                  <a:srgbClr val="000622"/>
                </a:solidFill>
                <a:latin typeface="Canva Sans"/>
                <a:ea typeface="Canva Sans"/>
                <a:cs typeface="Canva Sans"/>
                <a:sym typeface="Canva Sans"/>
              </a:rPr>
              <a:t>Focus on Food &amp; Beverages inventory</a:t>
            </a:r>
          </a:p>
          <a:p>
            <a:pPr marL="882156" lvl="1" indent="-441078" algn="l">
              <a:lnSpc>
                <a:spcPts val="6169"/>
              </a:lnSpc>
              <a:buFont typeface="Arial"/>
              <a:buChar char="•"/>
            </a:pPr>
            <a:r>
              <a:rPr lang="en-US" sz="4085">
                <a:solidFill>
                  <a:srgbClr val="000622"/>
                </a:solidFill>
                <a:latin typeface="Canva Sans"/>
                <a:ea typeface="Canva Sans"/>
                <a:cs typeface="Canva Sans"/>
                <a:sym typeface="Canva Sans"/>
              </a:rPr>
              <a:t>Offer evening and weekend discounts</a:t>
            </a:r>
          </a:p>
          <a:p>
            <a:pPr marL="882156" lvl="1" indent="-441078" algn="l">
              <a:lnSpc>
                <a:spcPts val="6169"/>
              </a:lnSpc>
              <a:buFont typeface="Arial"/>
              <a:buChar char="•"/>
            </a:pPr>
            <a:r>
              <a:rPr lang="en-US" sz="4085">
                <a:solidFill>
                  <a:srgbClr val="000622"/>
                </a:solidFill>
                <a:latin typeface="Canva Sans"/>
                <a:ea typeface="Canva Sans"/>
                <a:cs typeface="Canva Sans"/>
                <a:sym typeface="Canva Sans"/>
              </a:rPr>
              <a:t>Promote Ewallet usage via cashback</a:t>
            </a:r>
          </a:p>
          <a:p>
            <a:pPr marL="882156" lvl="1" indent="-441078" algn="l">
              <a:lnSpc>
                <a:spcPts val="6169"/>
              </a:lnSpc>
              <a:buFont typeface="Arial"/>
              <a:buChar char="•"/>
            </a:pPr>
            <a:r>
              <a:rPr lang="en-US" sz="4085">
                <a:solidFill>
                  <a:srgbClr val="000622"/>
                </a:solidFill>
                <a:latin typeface="Canva Sans"/>
                <a:ea typeface="Canva Sans"/>
                <a:cs typeface="Canva Sans"/>
                <a:sym typeface="Canva Sans"/>
              </a:rPr>
              <a:t>Analyze Branch C's strategy and replicate</a:t>
            </a:r>
          </a:p>
          <a:p>
            <a:pPr marL="882156" lvl="1" indent="-441078" algn="l">
              <a:lnSpc>
                <a:spcPts val="6169"/>
              </a:lnSpc>
              <a:buFont typeface="Arial"/>
              <a:buChar char="•"/>
            </a:pPr>
            <a:r>
              <a:rPr lang="en-US" sz="4085">
                <a:solidFill>
                  <a:srgbClr val="000622"/>
                </a:solidFill>
                <a:latin typeface="Canva Sans"/>
                <a:ea typeface="Canva Sans"/>
                <a:cs typeface="Canva Sans"/>
                <a:sym typeface="Canva Sans"/>
              </a:rPr>
              <a:t>Target Naypyitaw for expansion</a:t>
            </a:r>
          </a:p>
          <a:p>
            <a:pPr marL="882156" lvl="1" indent="-441078" algn="l">
              <a:lnSpc>
                <a:spcPts val="6169"/>
              </a:lnSpc>
              <a:buFont typeface="Arial"/>
              <a:buChar char="•"/>
            </a:pPr>
            <a:r>
              <a:rPr lang="en-US" sz="4085">
                <a:solidFill>
                  <a:srgbClr val="000622"/>
                </a:solidFill>
                <a:latin typeface="Canva Sans"/>
                <a:ea typeface="Canva Sans"/>
                <a:cs typeface="Canva Sans"/>
                <a:sym typeface="Canva Sans"/>
              </a:rPr>
              <a:t>Reward Member customers to increase loyalty</a:t>
            </a:r>
          </a:p>
          <a:p>
            <a:pPr algn="l">
              <a:lnSpc>
                <a:spcPts val="6169"/>
              </a:lnSpc>
            </a:pPr>
            <a:endParaRPr lang="en-US" sz="4085">
              <a:solidFill>
                <a:srgbClr val="000622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5720"/>
              </a:lnSpc>
            </a:pPr>
            <a:endParaRPr lang="en-US" sz="4085">
              <a:solidFill>
                <a:srgbClr val="000622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E6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964800">
            <a:off x="15020411" y="3923964"/>
            <a:ext cx="4698870" cy="4777040"/>
          </a:xfrm>
          <a:custGeom>
            <a:avLst/>
            <a:gdLst/>
            <a:ahLst/>
            <a:cxnLst/>
            <a:rect l="l" t="t" r="r" b="b"/>
            <a:pathLst>
              <a:path w="4698870" h="4777040">
                <a:moveTo>
                  <a:pt x="0" y="0"/>
                </a:moveTo>
                <a:lnTo>
                  <a:pt x="4698869" y="0"/>
                </a:lnTo>
                <a:lnTo>
                  <a:pt x="4698869" y="4777040"/>
                </a:lnTo>
                <a:lnTo>
                  <a:pt x="0" y="47770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3087956" y="2425890"/>
            <a:ext cx="4486444" cy="4964877"/>
          </a:xfrm>
          <a:custGeom>
            <a:avLst/>
            <a:gdLst/>
            <a:ahLst/>
            <a:cxnLst/>
            <a:rect l="l" t="t" r="r" b="b"/>
            <a:pathLst>
              <a:path w="4486444" h="4964877">
                <a:moveTo>
                  <a:pt x="0" y="0"/>
                </a:moveTo>
                <a:lnTo>
                  <a:pt x="4486444" y="0"/>
                </a:lnTo>
                <a:lnTo>
                  <a:pt x="4486444" y="4964877"/>
                </a:lnTo>
                <a:lnTo>
                  <a:pt x="0" y="49648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rnd">
            <a:noFill/>
            <a:prstDash val="solid"/>
            <a:round/>
          </a:ln>
        </p:spPr>
      </p:sp>
      <p:sp>
        <p:nvSpPr>
          <p:cNvPr id="4" name="Freeform 4"/>
          <p:cNvSpPr/>
          <p:nvPr/>
        </p:nvSpPr>
        <p:spPr>
          <a:xfrm rot="957988">
            <a:off x="10926969" y="-118867"/>
            <a:ext cx="4251855" cy="2396500"/>
          </a:xfrm>
          <a:custGeom>
            <a:avLst/>
            <a:gdLst/>
            <a:ahLst/>
            <a:cxnLst/>
            <a:rect l="l" t="t" r="r" b="b"/>
            <a:pathLst>
              <a:path w="4251855" h="2396500">
                <a:moveTo>
                  <a:pt x="0" y="0"/>
                </a:moveTo>
                <a:lnTo>
                  <a:pt x="4251855" y="0"/>
                </a:lnTo>
                <a:lnTo>
                  <a:pt x="4251855" y="2396500"/>
                </a:lnTo>
                <a:lnTo>
                  <a:pt x="0" y="23965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5" name="Freeform 5"/>
          <p:cNvSpPr/>
          <p:nvPr/>
        </p:nvSpPr>
        <p:spPr>
          <a:xfrm rot="2184156">
            <a:off x="13834957" y="-340963"/>
            <a:ext cx="4587954" cy="1676689"/>
          </a:xfrm>
          <a:custGeom>
            <a:avLst/>
            <a:gdLst/>
            <a:ahLst/>
            <a:cxnLst/>
            <a:rect l="l" t="t" r="r" b="b"/>
            <a:pathLst>
              <a:path w="4587954" h="1676689">
                <a:moveTo>
                  <a:pt x="0" y="0"/>
                </a:moveTo>
                <a:lnTo>
                  <a:pt x="4587954" y="0"/>
                </a:lnTo>
                <a:lnTo>
                  <a:pt x="4587954" y="1676688"/>
                </a:lnTo>
                <a:lnTo>
                  <a:pt x="0" y="167668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6" name="Freeform 6"/>
          <p:cNvSpPr/>
          <p:nvPr/>
        </p:nvSpPr>
        <p:spPr>
          <a:xfrm>
            <a:off x="13266624" y="7108081"/>
            <a:ext cx="3992676" cy="3956379"/>
          </a:xfrm>
          <a:custGeom>
            <a:avLst/>
            <a:gdLst/>
            <a:ahLst/>
            <a:cxnLst/>
            <a:rect l="l" t="t" r="r" b="b"/>
            <a:pathLst>
              <a:path w="3992676" h="3956379">
                <a:moveTo>
                  <a:pt x="0" y="0"/>
                </a:moveTo>
                <a:lnTo>
                  <a:pt x="3992676" y="0"/>
                </a:lnTo>
                <a:lnTo>
                  <a:pt x="3992676" y="3956378"/>
                </a:lnTo>
                <a:lnTo>
                  <a:pt x="0" y="395637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0360918" y="1885450"/>
            <a:ext cx="3424150" cy="1861492"/>
          </a:xfrm>
          <a:custGeom>
            <a:avLst/>
            <a:gdLst/>
            <a:ahLst/>
            <a:cxnLst/>
            <a:rect l="l" t="t" r="r" b="b"/>
            <a:pathLst>
              <a:path w="3424150" h="1861492">
                <a:moveTo>
                  <a:pt x="0" y="0"/>
                </a:moveTo>
                <a:lnTo>
                  <a:pt x="3424150" y="0"/>
                </a:lnTo>
                <a:lnTo>
                  <a:pt x="3424150" y="1861493"/>
                </a:lnTo>
                <a:lnTo>
                  <a:pt x="0" y="186149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0679373" y="9258300"/>
            <a:ext cx="2119085" cy="1737650"/>
          </a:xfrm>
          <a:custGeom>
            <a:avLst/>
            <a:gdLst/>
            <a:ahLst/>
            <a:cxnLst/>
            <a:rect l="l" t="t" r="r" b="b"/>
            <a:pathLst>
              <a:path w="2119085" h="1737650">
                <a:moveTo>
                  <a:pt x="0" y="0"/>
                </a:moveTo>
                <a:lnTo>
                  <a:pt x="2119085" y="0"/>
                </a:lnTo>
                <a:lnTo>
                  <a:pt x="2119085" y="1737650"/>
                </a:lnTo>
                <a:lnTo>
                  <a:pt x="0" y="173765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690457">
            <a:off x="11473830" y="5044350"/>
            <a:ext cx="3228252" cy="1796082"/>
          </a:xfrm>
          <a:custGeom>
            <a:avLst/>
            <a:gdLst/>
            <a:ahLst/>
            <a:cxnLst/>
            <a:rect l="l" t="t" r="r" b="b"/>
            <a:pathLst>
              <a:path w="3228252" h="1796082">
                <a:moveTo>
                  <a:pt x="0" y="0"/>
                </a:moveTo>
                <a:lnTo>
                  <a:pt x="3228252" y="0"/>
                </a:lnTo>
                <a:lnTo>
                  <a:pt x="3228252" y="1796082"/>
                </a:lnTo>
                <a:lnTo>
                  <a:pt x="0" y="1796082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306063" y="4457700"/>
            <a:ext cx="10142198" cy="1371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800"/>
              </a:lnSpc>
              <a:spcBef>
                <a:spcPct val="0"/>
              </a:spcBef>
            </a:pPr>
            <a:r>
              <a:rPr lang="en-US" sz="9000" b="1">
                <a:solidFill>
                  <a:srgbClr val="000622"/>
                </a:solidFill>
                <a:latin typeface="Nourd Bold"/>
                <a:ea typeface="Nourd Bold"/>
                <a:cs typeface="Nourd Bold"/>
                <a:sym typeface="Nourd Bold"/>
              </a:rPr>
              <a:t>Thank You!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E6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94322" y="2962386"/>
            <a:ext cx="5119769" cy="2524873"/>
            <a:chOff x="0" y="0"/>
            <a:chExt cx="1348416" cy="66498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48417" cy="664987"/>
            </a:xfrm>
            <a:custGeom>
              <a:avLst/>
              <a:gdLst/>
              <a:ahLst/>
              <a:cxnLst/>
              <a:rect l="l" t="t" r="r" b="b"/>
              <a:pathLst>
                <a:path w="1348417" h="664987">
                  <a:moveTo>
                    <a:pt x="117949" y="0"/>
                  </a:moveTo>
                  <a:lnTo>
                    <a:pt x="1230468" y="0"/>
                  </a:lnTo>
                  <a:cubicBezTo>
                    <a:pt x="1295609" y="0"/>
                    <a:pt x="1348417" y="52807"/>
                    <a:pt x="1348417" y="117949"/>
                  </a:cubicBezTo>
                  <a:lnTo>
                    <a:pt x="1348417" y="547039"/>
                  </a:lnTo>
                  <a:cubicBezTo>
                    <a:pt x="1348417" y="578321"/>
                    <a:pt x="1335990" y="608321"/>
                    <a:pt x="1313870" y="630441"/>
                  </a:cubicBezTo>
                  <a:cubicBezTo>
                    <a:pt x="1291751" y="652561"/>
                    <a:pt x="1261750" y="664987"/>
                    <a:pt x="1230468" y="664987"/>
                  </a:cubicBezTo>
                  <a:lnTo>
                    <a:pt x="117949" y="664987"/>
                  </a:lnTo>
                  <a:cubicBezTo>
                    <a:pt x="52807" y="664987"/>
                    <a:pt x="0" y="612180"/>
                    <a:pt x="0" y="547039"/>
                  </a:cubicBezTo>
                  <a:lnTo>
                    <a:pt x="0" y="117949"/>
                  </a:lnTo>
                  <a:cubicBezTo>
                    <a:pt x="0" y="52807"/>
                    <a:pt x="52807" y="0"/>
                    <a:pt x="117949" y="0"/>
                  </a:cubicBezTo>
                  <a:close/>
                </a:path>
              </a:pathLst>
            </a:custGeom>
            <a:solidFill>
              <a:srgbClr val="FDFEFE">
                <a:alpha val="80000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348416" cy="7126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49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3939394" y="1108956"/>
            <a:ext cx="10409213" cy="803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500"/>
              </a:lnSpc>
            </a:pPr>
            <a:r>
              <a:rPr lang="en-US" sz="5000" b="1" u="none">
                <a:solidFill>
                  <a:srgbClr val="000622"/>
                </a:solidFill>
                <a:latin typeface="Nourd Bold"/>
                <a:ea typeface="Nourd Bold"/>
                <a:cs typeface="Nourd Bold"/>
                <a:sym typeface="Nourd Bold"/>
              </a:rPr>
              <a:t>Agenda</a:t>
            </a:r>
          </a:p>
        </p:txBody>
      </p:sp>
      <p:sp>
        <p:nvSpPr>
          <p:cNvPr id="6" name="Freeform 6"/>
          <p:cNvSpPr/>
          <p:nvPr/>
        </p:nvSpPr>
        <p:spPr>
          <a:xfrm>
            <a:off x="10799482" y="7587947"/>
            <a:ext cx="8230889" cy="3920896"/>
          </a:xfrm>
          <a:custGeom>
            <a:avLst/>
            <a:gdLst/>
            <a:ahLst/>
            <a:cxnLst/>
            <a:rect l="l" t="t" r="r" b="b"/>
            <a:pathLst>
              <a:path w="8230889" h="3920896">
                <a:moveTo>
                  <a:pt x="0" y="0"/>
                </a:moveTo>
                <a:lnTo>
                  <a:pt x="8230889" y="0"/>
                </a:lnTo>
                <a:lnTo>
                  <a:pt x="8230889" y="3920896"/>
                </a:lnTo>
                <a:lnTo>
                  <a:pt x="0" y="39208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7" name="Freeform 7"/>
          <p:cNvSpPr/>
          <p:nvPr/>
        </p:nvSpPr>
        <p:spPr>
          <a:xfrm rot="-10800000">
            <a:off x="-1752068" y="-931748"/>
            <a:ext cx="8230889" cy="3920896"/>
          </a:xfrm>
          <a:custGeom>
            <a:avLst/>
            <a:gdLst/>
            <a:ahLst/>
            <a:cxnLst/>
            <a:rect l="l" t="t" r="r" b="b"/>
            <a:pathLst>
              <a:path w="8230889" h="3920896">
                <a:moveTo>
                  <a:pt x="0" y="0"/>
                </a:moveTo>
                <a:lnTo>
                  <a:pt x="8230889" y="0"/>
                </a:lnTo>
                <a:lnTo>
                  <a:pt x="8230889" y="3920896"/>
                </a:lnTo>
                <a:lnTo>
                  <a:pt x="0" y="39208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8" name="Freeform 8"/>
          <p:cNvSpPr/>
          <p:nvPr/>
        </p:nvSpPr>
        <p:spPr>
          <a:xfrm>
            <a:off x="14752323" y="7211105"/>
            <a:ext cx="5061531" cy="1242376"/>
          </a:xfrm>
          <a:custGeom>
            <a:avLst/>
            <a:gdLst/>
            <a:ahLst/>
            <a:cxnLst/>
            <a:rect l="l" t="t" r="r" b="b"/>
            <a:pathLst>
              <a:path w="5061531" h="1242376">
                <a:moveTo>
                  <a:pt x="0" y="0"/>
                </a:moveTo>
                <a:lnTo>
                  <a:pt x="5061532" y="0"/>
                </a:lnTo>
                <a:lnTo>
                  <a:pt x="5061532" y="1242376"/>
                </a:lnTo>
                <a:lnTo>
                  <a:pt x="0" y="12423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-1333328" y="1303320"/>
            <a:ext cx="3613806" cy="3318131"/>
          </a:xfrm>
          <a:custGeom>
            <a:avLst/>
            <a:gdLst/>
            <a:ahLst/>
            <a:cxnLst/>
            <a:rect l="l" t="t" r="r" b="b"/>
            <a:pathLst>
              <a:path w="3613806" h="3318131">
                <a:moveTo>
                  <a:pt x="0" y="0"/>
                </a:moveTo>
                <a:lnTo>
                  <a:pt x="3613807" y="0"/>
                </a:lnTo>
                <a:lnTo>
                  <a:pt x="3613807" y="3318131"/>
                </a:lnTo>
                <a:lnTo>
                  <a:pt x="0" y="331813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10" name="Group 10"/>
          <p:cNvGrpSpPr/>
          <p:nvPr/>
        </p:nvGrpSpPr>
        <p:grpSpPr>
          <a:xfrm>
            <a:off x="6478821" y="2962386"/>
            <a:ext cx="5119769" cy="2524873"/>
            <a:chOff x="0" y="0"/>
            <a:chExt cx="1348416" cy="664987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348417" cy="664987"/>
            </a:xfrm>
            <a:custGeom>
              <a:avLst/>
              <a:gdLst/>
              <a:ahLst/>
              <a:cxnLst/>
              <a:rect l="l" t="t" r="r" b="b"/>
              <a:pathLst>
                <a:path w="1348417" h="664987">
                  <a:moveTo>
                    <a:pt x="117949" y="0"/>
                  </a:moveTo>
                  <a:lnTo>
                    <a:pt x="1230468" y="0"/>
                  </a:lnTo>
                  <a:cubicBezTo>
                    <a:pt x="1295609" y="0"/>
                    <a:pt x="1348417" y="52807"/>
                    <a:pt x="1348417" y="117949"/>
                  </a:cubicBezTo>
                  <a:lnTo>
                    <a:pt x="1348417" y="547039"/>
                  </a:lnTo>
                  <a:cubicBezTo>
                    <a:pt x="1348417" y="578321"/>
                    <a:pt x="1335990" y="608321"/>
                    <a:pt x="1313870" y="630441"/>
                  </a:cubicBezTo>
                  <a:cubicBezTo>
                    <a:pt x="1291751" y="652561"/>
                    <a:pt x="1261750" y="664987"/>
                    <a:pt x="1230468" y="664987"/>
                  </a:cubicBezTo>
                  <a:lnTo>
                    <a:pt x="117949" y="664987"/>
                  </a:lnTo>
                  <a:cubicBezTo>
                    <a:pt x="52807" y="664987"/>
                    <a:pt x="0" y="612180"/>
                    <a:pt x="0" y="547039"/>
                  </a:cubicBezTo>
                  <a:lnTo>
                    <a:pt x="0" y="117949"/>
                  </a:lnTo>
                  <a:cubicBezTo>
                    <a:pt x="0" y="52807"/>
                    <a:pt x="52807" y="0"/>
                    <a:pt x="117949" y="0"/>
                  </a:cubicBezTo>
                  <a:close/>
                </a:path>
              </a:pathLst>
            </a:custGeom>
            <a:solidFill>
              <a:srgbClr val="FDFEFE">
                <a:alpha val="80000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-47625"/>
              <a:ext cx="1348416" cy="7126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49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2163320" y="2962386"/>
            <a:ext cx="5119769" cy="2524873"/>
            <a:chOff x="0" y="0"/>
            <a:chExt cx="1348416" cy="664987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348417" cy="664987"/>
            </a:xfrm>
            <a:custGeom>
              <a:avLst/>
              <a:gdLst/>
              <a:ahLst/>
              <a:cxnLst/>
              <a:rect l="l" t="t" r="r" b="b"/>
              <a:pathLst>
                <a:path w="1348417" h="664987">
                  <a:moveTo>
                    <a:pt x="117949" y="0"/>
                  </a:moveTo>
                  <a:lnTo>
                    <a:pt x="1230468" y="0"/>
                  </a:lnTo>
                  <a:cubicBezTo>
                    <a:pt x="1295609" y="0"/>
                    <a:pt x="1348417" y="52807"/>
                    <a:pt x="1348417" y="117949"/>
                  </a:cubicBezTo>
                  <a:lnTo>
                    <a:pt x="1348417" y="547039"/>
                  </a:lnTo>
                  <a:cubicBezTo>
                    <a:pt x="1348417" y="578321"/>
                    <a:pt x="1335990" y="608321"/>
                    <a:pt x="1313870" y="630441"/>
                  </a:cubicBezTo>
                  <a:cubicBezTo>
                    <a:pt x="1291751" y="652561"/>
                    <a:pt x="1261750" y="664987"/>
                    <a:pt x="1230468" y="664987"/>
                  </a:cubicBezTo>
                  <a:lnTo>
                    <a:pt x="117949" y="664987"/>
                  </a:lnTo>
                  <a:cubicBezTo>
                    <a:pt x="52807" y="664987"/>
                    <a:pt x="0" y="612180"/>
                    <a:pt x="0" y="547039"/>
                  </a:cubicBezTo>
                  <a:lnTo>
                    <a:pt x="0" y="117949"/>
                  </a:lnTo>
                  <a:cubicBezTo>
                    <a:pt x="0" y="52807"/>
                    <a:pt x="52807" y="0"/>
                    <a:pt x="117949" y="0"/>
                  </a:cubicBezTo>
                  <a:close/>
                </a:path>
              </a:pathLst>
            </a:custGeom>
            <a:solidFill>
              <a:srgbClr val="FDFEFE">
                <a:alpha val="80000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0" y="-47625"/>
              <a:ext cx="1348416" cy="7126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49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794322" y="5948668"/>
            <a:ext cx="5119769" cy="2524873"/>
            <a:chOff x="0" y="0"/>
            <a:chExt cx="1348416" cy="664987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348417" cy="664987"/>
            </a:xfrm>
            <a:custGeom>
              <a:avLst/>
              <a:gdLst/>
              <a:ahLst/>
              <a:cxnLst/>
              <a:rect l="l" t="t" r="r" b="b"/>
              <a:pathLst>
                <a:path w="1348417" h="664987">
                  <a:moveTo>
                    <a:pt x="117949" y="0"/>
                  </a:moveTo>
                  <a:lnTo>
                    <a:pt x="1230468" y="0"/>
                  </a:lnTo>
                  <a:cubicBezTo>
                    <a:pt x="1295609" y="0"/>
                    <a:pt x="1348417" y="52807"/>
                    <a:pt x="1348417" y="117949"/>
                  </a:cubicBezTo>
                  <a:lnTo>
                    <a:pt x="1348417" y="547039"/>
                  </a:lnTo>
                  <a:cubicBezTo>
                    <a:pt x="1348417" y="578321"/>
                    <a:pt x="1335990" y="608321"/>
                    <a:pt x="1313870" y="630441"/>
                  </a:cubicBezTo>
                  <a:cubicBezTo>
                    <a:pt x="1291751" y="652561"/>
                    <a:pt x="1261750" y="664987"/>
                    <a:pt x="1230468" y="664987"/>
                  </a:cubicBezTo>
                  <a:lnTo>
                    <a:pt x="117949" y="664987"/>
                  </a:lnTo>
                  <a:cubicBezTo>
                    <a:pt x="52807" y="664987"/>
                    <a:pt x="0" y="612180"/>
                    <a:pt x="0" y="547039"/>
                  </a:cubicBezTo>
                  <a:lnTo>
                    <a:pt x="0" y="117949"/>
                  </a:lnTo>
                  <a:cubicBezTo>
                    <a:pt x="0" y="52807"/>
                    <a:pt x="52807" y="0"/>
                    <a:pt x="117949" y="0"/>
                  </a:cubicBezTo>
                  <a:close/>
                </a:path>
              </a:pathLst>
            </a:custGeom>
            <a:solidFill>
              <a:srgbClr val="FDFEFE">
                <a:alpha val="80000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id="18" name="TextBox 18"/>
            <p:cNvSpPr txBox="1"/>
            <p:nvPr/>
          </p:nvSpPr>
          <p:spPr>
            <a:xfrm>
              <a:off x="0" y="-47625"/>
              <a:ext cx="1348416" cy="7126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49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6478821" y="5928607"/>
            <a:ext cx="5119769" cy="2524873"/>
            <a:chOff x="0" y="0"/>
            <a:chExt cx="1348416" cy="664987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348417" cy="664987"/>
            </a:xfrm>
            <a:custGeom>
              <a:avLst/>
              <a:gdLst/>
              <a:ahLst/>
              <a:cxnLst/>
              <a:rect l="l" t="t" r="r" b="b"/>
              <a:pathLst>
                <a:path w="1348417" h="664987">
                  <a:moveTo>
                    <a:pt x="117949" y="0"/>
                  </a:moveTo>
                  <a:lnTo>
                    <a:pt x="1230468" y="0"/>
                  </a:lnTo>
                  <a:cubicBezTo>
                    <a:pt x="1295609" y="0"/>
                    <a:pt x="1348417" y="52807"/>
                    <a:pt x="1348417" y="117949"/>
                  </a:cubicBezTo>
                  <a:lnTo>
                    <a:pt x="1348417" y="547039"/>
                  </a:lnTo>
                  <a:cubicBezTo>
                    <a:pt x="1348417" y="578321"/>
                    <a:pt x="1335990" y="608321"/>
                    <a:pt x="1313870" y="630441"/>
                  </a:cubicBezTo>
                  <a:cubicBezTo>
                    <a:pt x="1291751" y="652561"/>
                    <a:pt x="1261750" y="664987"/>
                    <a:pt x="1230468" y="664987"/>
                  </a:cubicBezTo>
                  <a:lnTo>
                    <a:pt x="117949" y="664987"/>
                  </a:lnTo>
                  <a:cubicBezTo>
                    <a:pt x="52807" y="664987"/>
                    <a:pt x="0" y="612180"/>
                    <a:pt x="0" y="547039"/>
                  </a:cubicBezTo>
                  <a:lnTo>
                    <a:pt x="0" y="117949"/>
                  </a:lnTo>
                  <a:cubicBezTo>
                    <a:pt x="0" y="52807"/>
                    <a:pt x="52807" y="0"/>
                    <a:pt x="117949" y="0"/>
                  </a:cubicBezTo>
                  <a:close/>
                </a:path>
              </a:pathLst>
            </a:custGeom>
            <a:solidFill>
              <a:srgbClr val="FDFEFE">
                <a:alpha val="80000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id="21" name="TextBox 21"/>
            <p:cNvSpPr txBox="1"/>
            <p:nvPr/>
          </p:nvSpPr>
          <p:spPr>
            <a:xfrm>
              <a:off x="0" y="-47625"/>
              <a:ext cx="1348416" cy="7126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49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2160565" y="5928607"/>
            <a:ext cx="5119769" cy="2524873"/>
            <a:chOff x="0" y="0"/>
            <a:chExt cx="1348416" cy="664987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348417" cy="664987"/>
            </a:xfrm>
            <a:custGeom>
              <a:avLst/>
              <a:gdLst/>
              <a:ahLst/>
              <a:cxnLst/>
              <a:rect l="l" t="t" r="r" b="b"/>
              <a:pathLst>
                <a:path w="1348417" h="664987">
                  <a:moveTo>
                    <a:pt x="117949" y="0"/>
                  </a:moveTo>
                  <a:lnTo>
                    <a:pt x="1230468" y="0"/>
                  </a:lnTo>
                  <a:cubicBezTo>
                    <a:pt x="1295609" y="0"/>
                    <a:pt x="1348417" y="52807"/>
                    <a:pt x="1348417" y="117949"/>
                  </a:cubicBezTo>
                  <a:lnTo>
                    <a:pt x="1348417" y="547039"/>
                  </a:lnTo>
                  <a:cubicBezTo>
                    <a:pt x="1348417" y="578321"/>
                    <a:pt x="1335990" y="608321"/>
                    <a:pt x="1313870" y="630441"/>
                  </a:cubicBezTo>
                  <a:cubicBezTo>
                    <a:pt x="1291751" y="652561"/>
                    <a:pt x="1261750" y="664987"/>
                    <a:pt x="1230468" y="664987"/>
                  </a:cubicBezTo>
                  <a:lnTo>
                    <a:pt x="117949" y="664987"/>
                  </a:lnTo>
                  <a:cubicBezTo>
                    <a:pt x="52807" y="664987"/>
                    <a:pt x="0" y="612180"/>
                    <a:pt x="0" y="547039"/>
                  </a:cubicBezTo>
                  <a:lnTo>
                    <a:pt x="0" y="117949"/>
                  </a:lnTo>
                  <a:cubicBezTo>
                    <a:pt x="0" y="52807"/>
                    <a:pt x="52807" y="0"/>
                    <a:pt x="117949" y="0"/>
                  </a:cubicBezTo>
                  <a:close/>
                </a:path>
              </a:pathLst>
            </a:custGeom>
            <a:solidFill>
              <a:srgbClr val="FDFEFE">
                <a:alpha val="80000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id="24" name="TextBox 24"/>
            <p:cNvSpPr txBox="1"/>
            <p:nvPr/>
          </p:nvSpPr>
          <p:spPr>
            <a:xfrm>
              <a:off x="0" y="-47625"/>
              <a:ext cx="1348416" cy="7126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49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1579661" y="3338045"/>
            <a:ext cx="4015507" cy="16395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 b="1">
                <a:solidFill>
                  <a:srgbClr val="000622"/>
                </a:solidFill>
                <a:latin typeface="Rubik Bold"/>
                <a:ea typeface="Rubik Bold"/>
                <a:cs typeface="Rubik Bold"/>
                <a:sym typeface="Rubik Bold"/>
              </a:rPr>
              <a:t>1 . Introduction &amp; Project Objective</a:t>
            </a:r>
          </a:p>
          <a:p>
            <a:pPr algn="ctr">
              <a:lnSpc>
                <a:spcPts val="3499"/>
              </a:lnSpc>
              <a:spcBef>
                <a:spcPct val="0"/>
              </a:spcBef>
            </a:pPr>
            <a:endParaRPr lang="en-US" sz="3399" b="1">
              <a:solidFill>
                <a:srgbClr val="000622"/>
              </a:solidFill>
              <a:latin typeface="Rubik Bold"/>
              <a:ea typeface="Rubik Bold"/>
              <a:cs typeface="Rubik Bold"/>
              <a:sym typeface="Rubik Bold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7030952" y="3666974"/>
            <a:ext cx="4015507" cy="10394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 b="1">
                <a:solidFill>
                  <a:srgbClr val="000622"/>
                </a:solidFill>
                <a:latin typeface="Rubik Bold"/>
                <a:ea typeface="Rubik Bold"/>
                <a:cs typeface="Rubik Bold"/>
                <a:sym typeface="Rubik Bold"/>
              </a:rPr>
              <a:t>2. Data Wrangling </a:t>
            </a:r>
          </a:p>
          <a:p>
            <a:pPr algn="ctr">
              <a:lnSpc>
                <a:spcPts val="3499"/>
              </a:lnSpc>
              <a:spcBef>
                <a:spcPct val="0"/>
              </a:spcBef>
            </a:pPr>
            <a:endParaRPr lang="en-US" sz="3399" b="1">
              <a:solidFill>
                <a:srgbClr val="000622"/>
              </a:solidFill>
              <a:latin typeface="Rubik Bold"/>
              <a:ea typeface="Rubik Bold"/>
              <a:cs typeface="Rubik Bold"/>
              <a:sym typeface="Rubik Bold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12712696" y="3338045"/>
            <a:ext cx="4015507" cy="16395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 b="1">
                <a:solidFill>
                  <a:srgbClr val="000622"/>
                </a:solidFill>
                <a:latin typeface="Rubik Bold"/>
                <a:ea typeface="Rubik Bold"/>
                <a:cs typeface="Rubik Bold"/>
                <a:sym typeface="Rubik Bold"/>
              </a:rPr>
              <a:t>3. Feature Engineering </a:t>
            </a:r>
          </a:p>
          <a:p>
            <a:pPr algn="ctr">
              <a:lnSpc>
                <a:spcPts val="3499"/>
              </a:lnSpc>
              <a:spcBef>
                <a:spcPct val="0"/>
              </a:spcBef>
            </a:pPr>
            <a:endParaRPr lang="en-US" sz="3399" b="1">
              <a:solidFill>
                <a:srgbClr val="000622"/>
              </a:solidFill>
              <a:latin typeface="Rubik Bold"/>
              <a:ea typeface="Rubik Bold"/>
              <a:cs typeface="Rubik Bold"/>
              <a:sym typeface="Rubik Bold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1579661" y="6353220"/>
            <a:ext cx="4015507" cy="16395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 b="1">
                <a:solidFill>
                  <a:srgbClr val="000622"/>
                </a:solidFill>
                <a:latin typeface="Rubik Bold"/>
                <a:ea typeface="Rubik Bold"/>
                <a:cs typeface="Rubik Bold"/>
                <a:sym typeface="Rubik Bold"/>
              </a:rPr>
              <a:t>4. Business  Insights</a:t>
            </a:r>
          </a:p>
          <a:p>
            <a:pPr algn="ctr">
              <a:lnSpc>
                <a:spcPts val="3499"/>
              </a:lnSpc>
              <a:spcBef>
                <a:spcPct val="0"/>
              </a:spcBef>
            </a:pPr>
            <a:endParaRPr lang="en-US" sz="3399" b="1">
              <a:solidFill>
                <a:srgbClr val="000622"/>
              </a:solidFill>
              <a:latin typeface="Rubik Bold"/>
              <a:ea typeface="Rubik Bold"/>
              <a:cs typeface="Rubik Bold"/>
              <a:sym typeface="Rubik Bold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7029574" y="6653257"/>
            <a:ext cx="4015507" cy="10394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 b="1">
                <a:solidFill>
                  <a:srgbClr val="000622"/>
                </a:solidFill>
                <a:latin typeface="Rubik Bold"/>
                <a:ea typeface="Rubik Bold"/>
                <a:cs typeface="Rubik Bold"/>
                <a:sym typeface="Rubik Bold"/>
              </a:rPr>
              <a:t>5. Conclusion </a:t>
            </a:r>
          </a:p>
          <a:p>
            <a:pPr algn="ctr">
              <a:lnSpc>
                <a:spcPts val="3499"/>
              </a:lnSpc>
              <a:spcBef>
                <a:spcPct val="0"/>
              </a:spcBef>
            </a:pPr>
            <a:endParaRPr lang="en-US" sz="3399" b="1">
              <a:solidFill>
                <a:srgbClr val="000622"/>
              </a:solidFill>
              <a:latin typeface="Rubik Bold"/>
              <a:ea typeface="Rubik Bold"/>
              <a:cs typeface="Rubik Bold"/>
              <a:sym typeface="Rubik Bold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12310447" y="6792797"/>
            <a:ext cx="4820005" cy="10394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 b="1">
                <a:solidFill>
                  <a:srgbClr val="000622"/>
                </a:solidFill>
                <a:latin typeface="Rubik Bold"/>
                <a:ea typeface="Rubik Bold"/>
                <a:cs typeface="Rubik Bold"/>
                <a:sym typeface="Rubik Bold"/>
              </a:rPr>
              <a:t>6.  Recommendations</a:t>
            </a:r>
          </a:p>
          <a:p>
            <a:pPr algn="ctr">
              <a:lnSpc>
                <a:spcPts val="3499"/>
              </a:lnSpc>
              <a:spcBef>
                <a:spcPct val="0"/>
              </a:spcBef>
            </a:pPr>
            <a:endParaRPr lang="en-US" sz="3399" b="1">
              <a:solidFill>
                <a:srgbClr val="000622"/>
              </a:solidFill>
              <a:latin typeface="Rubik Bold"/>
              <a:ea typeface="Rubik Bold"/>
              <a:cs typeface="Rubik Bold"/>
              <a:sym typeface="Rubik Bol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E6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06929" y="4295287"/>
            <a:ext cx="7432638" cy="4114800"/>
            <a:chOff x="0" y="0"/>
            <a:chExt cx="1957567" cy="10837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57567" cy="1083733"/>
            </a:xfrm>
            <a:custGeom>
              <a:avLst/>
              <a:gdLst/>
              <a:ahLst/>
              <a:cxnLst/>
              <a:rect l="l" t="t" r="r" b="b"/>
              <a:pathLst>
                <a:path w="1957567" h="1083733">
                  <a:moveTo>
                    <a:pt x="52081" y="0"/>
                  </a:moveTo>
                  <a:lnTo>
                    <a:pt x="1905487" y="0"/>
                  </a:lnTo>
                  <a:cubicBezTo>
                    <a:pt x="1919299" y="0"/>
                    <a:pt x="1932546" y="5487"/>
                    <a:pt x="1942313" y="15254"/>
                  </a:cubicBezTo>
                  <a:cubicBezTo>
                    <a:pt x="1952080" y="25021"/>
                    <a:pt x="1957567" y="38268"/>
                    <a:pt x="1957567" y="52081"/>
                  </a:cubicBezTo>
                  <a:lnTo>
                    <a:pt x="1957567" y="1031653"/>
                  </a:lnTo>
                  <a:cubicBezTo>
                    <a:pt x="1957567" y="1045465"/>
                    <a:pt x="1952080" y="1058712"/>
                    <a:pt x="1942313" y="1068479"/>
                  </a:cubicBezTo>
                  <a:cubicBezTo>
                    <a:pt x="1932546" y="1078246"/>
                    <a:pt x="1919299" y="1083733"/>
                    <a:pt x="1905487" y="1083733"/>
                  </a:cubicBezTo>
                  <a:lnTo>
                    <a:pt x="52081" y="1083733"/>
                  </a:lnTo>
                  <a:cubicBezTo>
                    <a:pt x="38268" y="1083733"/>
                    <a:pt x="25021" y="1078246"/>
                    <a:pt x="15254" y="1068479"/>
                  </a:cubicBezTo>
                  <a:cubicBezTo>
                    <a:pt x="5487" y="1058712"/>
                    <a:pt x="0" y="1045465"/>
                    <a:pt x="0" y="1031653"/>
                  </a:cubicBezTo>
                  <a:lnTo>
                    <a:pt x="0" y="52081"/>
                  </a:lnTo>
                  <a:cubicBezTo>
                    <a:pt x="0" y="38268"/>
                    <a:pt x="5487" y="25021"/>
                    <a:pt x="15254" y="15254"/>
                  </a:cubicBezTo>
                  <a:cubicBezTo>
                    <a:pt x="25021" y="5487"/>
                    <a:pt x="38268" y="0"/>
                    <a:pt x="52081" y="0"/>
                  </a:cubicBezTo>
                  <a:close/>
                </a:path>
              </a:pathLst>
            </a:custGeom>
            <a:solidFill>
              <a:srgbClr val="FFE352">
                <a:alpha val="9804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957567" cy="11313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46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415942" y="4492205"/>
            <a:ext cx="7843358" cy="4114800"/>
            <a:chOff x="0" y="0"/>
            <a:chExt cx="2065740" cy="108373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065740" cy="1083733"/>
            </a:xfrm>
            <a:custGeom>
              <a:avLst/>
              <a:gdLst/>
              <a:ahLst/>
              <a:cxnLst/>
              <a:rect l="l" t="t" r="r" b="b"/>
              <a:pathLst>
                <a:path w="2065740" h="1083733">
                  <a:moveTo>
                    <a:pt x="49353" y="0"/>
                  </a:moveTo>
                  <a:lnTo>
                    <a:pt x="2016387" y="0"/>
                  </a:lnTo>
                  <a:cubicBezTo>
                    <a:pt x="2043644" y="0"/>
                    <a:pt x="2065740" y="22096"/>
                    <a:pt x="2065740" y="49353"/>
                  </a:cubicBezTo>
                  <a:lnTo>
                    <a:pt x="2065740" y="1034380"/>
                  </a:lnTo>
                  <a:cubicBezTo>
                    <a:pt x="2065740" y="1061637"/>
                    <a:pt x="2043644" y="1083733"/>
                    <a:pt x="2016387" y="1083733"/>
                  </a:cubicBezTo>
                  <a:lnTo>
                    <a:pt x="49353" y="1083733"/>
                  </a:lnTo>
                  <a:cubicBezTo>
                    <a:pt x="22096" y="1083733"/>
                    <a:pt x="0" y="1061637"/>
                    <a:pt x="0" y="1034380"/>
                  </a:cubicBezTo>
                  <a:lnTo>
                    <a:pt x="0" y="49353"/>
                  </a:lnTo>
                  <a:cubicBezTo>
                    <a:pt x="0" y="22096"/>
                    <a:pt x="22096" y="0"/>
                    <a:pt x="49353" y="0"/>
                  </a:cubicBezTo>
                  <a:close/>
                </a:path>
              </a:pathLst>
            </a:custGeom>
            <a:solidFill>
              <a:srgbClr val="FFE352">
                <a:alpha val="9804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2065740" cy="11313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446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1697646" y="-2973543"/>
            <a:ext cx="7036134" cy="5232325"/>
          </a:xfrm>
          <a:custGeom>
            <a:avLst/>
            <a:gdLst/>
            <a:ahLst/>
            <a:cxnLst/>
            <a:rect l="l" t="t" r="r" b="b"/>
            <a:pathLst>
              <a:path w="7036134" h="5232325">
                <a:moveTo>
                  <a:pt x="0" y="0"/>
                </a:moveTo>
                <a:lnTo>
                  <a:pt x="7036134" y="0"/>
                </a:lnTo>
                <a:lnTo>
                  <a:pt x="7036134" y="5232325"/>
                </a:lnTo>
                <a:lnTo>
                  <a:pt x="0" y="52323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9" name="Freeform 9"/>
          <p:cNvSpPr/>
          <p:nvPr/>
        </p:nvSpPr>
        <p:spPr>
          <a:xfrm>
            <a:off x="-1150010" y="9083255"/>
            <a:ext cx="7036134" cy="5232325"/>
          </a:xfrm>
          <a:custGeom>
            <a:avLst/>
            <a:gdLst/>
            <a:ahLst/>
            <a:cxnLst/>
            <a:rect l="l" t="t" r="r" b="b"/>
            <a:pathLst>
              <a:path w="7036134" h="5232325">
                <a:moveTo>
                  <a:pt x="0" y="0"/>
                </a:moveTo>
                <a:lnTo>
                  <a:pt x="7036134" y="0"/>
                </a:lnTo>
                <a:lnTo>
                  <a:pt x="7036134" y="5232325"/>
                </a:lnTo>
                <a:lnTo>
                  <a:pt x="0" y="52323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0" name="Freeform 10"/>
          <p:cNvSpPr/>
          <p:nvPr/>
        </p:nvSpPr>
        <p:spPr>
          <a:xfrm>
            <a:off x="6550302" y="4105147"/>
            <a:ext cx="2321756" cy="1262191"/>
          </a:xfrm>
          <a:custGeom>
            <a:avLst/>
            <a:gdLst/>
            <a:ahLst/>
            <a:cxnLst/>
            <a:rect l="l" t="t" r="r" b="b"/>
            <a:pathLst>
              <a:path w="2321756" h="1262191">
                <a:moveTo>
                  <a:pt x="0" y="0"/>
                </a:moveTo>
                <a:lnTo>
                  <a:pt x="2321756" y="0"/>
                </a:lnTo>
                <a:lnTo>
                  <a:pt x="2321756" y="1262191"/>
                </a:lnTo>
                <a:lnTo>
                  <a:pt x="0" y="126219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6263212" y="7014299"/>
            <a:ext cx="1702181" cy="1395789"/>
          </a:xfrm>
          <a:custGeom>
            <a:avLst/>
            <a:gdLst/>
            <a:ahLst/>
            <a:cxnLst/>
            <a:rect l="l" t="t" r="r" b="b"/>
            <a:pathLst>
              <a:path w="1702181" h="1395789">
                <a:moveTo>
                  <a:pt x="0" y="0"/>
                </a:moveTo>
                <a:lnTo>
                  <a:pt x="1702181" y="0"/>
                </a:lnTo>
                <a:lnTo>
                  <a:pt x="1702181" y="1395788"/>
                </a:lnTo>
                <a:lnTo>
                  <a:pt x="0" y="139578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028700" y="3265924"/>
            <a:ext cx="3312471" cy="895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99"/>
              </a:lnSpc>
              <a:spcBef>
                <a:spcPct val="0"/>
              </a:spcBef>
            </a:pPr>
            <a:r>
              <a:rPr lang="en-US" sz="2999" b="1">
                <a:solidFill>
                  <a:srgbClr val="000622"/>
                </a:solidFill>
                <a:latin typeface="Rubik Semi-Bold"/>
                <a:ea typeface="Rubik Semi-Bold"/>
                <a:cs typeface="Rubik Semi-Bold"/>
                <a:sym typeface="Rubik Semi-Bold"/>
              </a:rPr>
              <a:t>PROJECT GOAL</a:t>
            </a:r>
          </a:p>
          <a:p>
            <a:pPr marL="0" lvl="0" indent="0" algn="l">
              <a:lnSpc>
                <a:spcPts val="3599"/>
              </a:lnSpc>
              <a:spcBef>
                <a:spcPct val="0"/>
              </a:spcBef>
            </a:pPr>
            <a:endParaRPr lang="en-US" sz="2999" b="1">
              <a:solidFill>
                <a:srgbClr val="000622"/>
              </a:solidFill>
              <a:latin typeface="Rubik Semi-Bold"/>
              <a:ea typeface="Rubik Semi-Bold"/>
              <a:cs typeface="Rubik Semi-Bold"/>
              <a:sym typeface="Rubik Semi-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506929" y="4348721"/>
            <a:ext cx="4296752" cy="30135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14422" lvl="1" indent="-307211" algn="l">
              <a:lnSpc>
                <a:spcPts val="3984"/>
              </a:lnSpc>
              <a:buFont typeface="Arial"/>
              <a:buChar char="•"/>
            </a:pPr>
            <a:r>
              <a:rPr lang="en-US" sz="2845" u="none">
                <a:solidFill>
                  <a:srgbClr val="000622"/>
                </a:solidFill>
                <a:latin typeface="Rubik"/>
                <a:ea typeface="Rubik"/>
                <a:cs typeface="Rubik"/>
                <a:sym typeface="Rubik"/>
              </a:rPr>
              <a:t>Analyze a dataset of Amazon sales transactions using SQL to uncover key business insights.</a:t>
            </a:r>
          </a:p>
          <a:p>
            <a:pPr algn="l">
              <a:lnSpc>
                <a:spcPts val="3984"/>
              </a:lnSpc>
            </a:pPr>
            <a:endParaRPr lang="en-US" sz="2845" u="none">
              <a:solidFill>
                <a:srgbClr val="000622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5506192" y="4238137"/>
            <a:ext cx="4866751" cy="39214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12316" lvl="1" indent="-306158" algn="l">
              <a:lnSpc>
                <a:spcPts val="3970"/>
              </a:lnSpc>
              <a:buFont typeface="Arial"/>
              <a:buChar char="•"/>
            </a:pPr>
            <a:r>
              <a:rPr lang="en-US" sz="2836">
                <a:solidFill>
                  <a:srgbClr val="000622"/>
                </a:solidFill>
                <a:latin typeface="Rubik"/>
                <a:ea typeface="Rubik"/>
                <a:cs typeface="Rubik"/>
                <a:sym typeface="Rubik"/>
              </a:rPr>
              <a:t>Understand sales trends across cities and product lines.</a:t>
            </a:r>
          </a:p>
          <a:p>
            <a:pPr marL="612316" lvl="1" indent="-306158" algn="l">
              <a:lnSpc>
                <a:spcPts val="3970"/>
              </a:lnSpc>
              <a:buFont typeface="Arial"/>
              <a:buChar char="•"/>
            </a:pPr>
            <a:r>
              <a:rPr lang="en-US" sz="2836">
                <a:solidFill>
                  <a:srgbClr val="000622"/>
                </a:solidFill>
                <a:latin typeface="Rubik"/>
                <a:ea typeface="Rubik"/>
                <a:cs typeface="Rubik"/>
                <a:sym typeface="Rubik"/>
              </a:rPr>
              <a:t>Identify customer behavior and preferezed sales patterns and performance.</a:t>
            </a:r>
          </a:p>
          <a:p>
            <a:pPr algn="l">
              <a:lnSpc>
                <a:spcPts val="3690"/>
              </a:lnSpc>
            </a:pPr>
            <a:endParaRPr lang="en-US" sz="2836">
              <a:solidFill>
                <a:srgbClr val="000622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6413312" y="3265924"/>
            <a:ext cx="2458746" cy="447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99"/>
              </a:lnSpc>
              <a:spcBef>
                <a:spcPct val="0"/>
              </a:spcBef>
            </a:pPr>
            <a:r>
              <a:rPr lang="en-US" sz="2999" b="1">
                <a:solidFill>
                  <a:srgbClr val="000622"/>
                </a:solidFill>
                <a:latin typeface="Rubik Semi-Bold"/>
                <a:ea typeface="Rubik Semi-Bold"/>
                <a:cs typeface="Rubik Semi-Bold"/>
                <a:sym typeface="Rubik Semi-Bold"/>
              </a:rPr>
              <a:t>OBJECTIVE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261061" y="3265924"/>
            <a:ext cx="6472719" cy="895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99"/>
              </a:lnSpc>
              <a:spcBef>
                <a:spcPct val="0"/>
              </a:spcBef>
            </a:pPr>
            <a:r>
              <a:rPr lang="en-US" sz="2999" b="1">
                <a:solidFill>
                  <a:srgbClr val="000622"/>
                </a:solidFill>
                <a:latin typeface="Rubik Semi-Bold"/>
                <a:ea typeface="Rubik Semi-Bold"/>
                <a:cs typeface="Rubik Semi-Bold"/>
                <a:sym typeface="Rubik Semi-Bold"/>
              </a:rPr>
              <a:t>DAT</a:t>
            </a:r>
            <a:r>
              <a:rPr lang="en-US" sz="2999" b="1" u="none" strike="noStrike">
                <a:solidFill>
                  <a:srgbClr val="000622"/>
                </a:solidFill>
                <a:latin typeface="Rubik Semi-Bold"/>
                <a:ea typeface="Rubik Semi-Bold"/>
                <a:cs typeface="Rubik Semi-Bold"/>
                <a:sym typeface="Rubik Semi-Bold"/>
              </a:rPr>
              <a:t>ASET OVERVIEW</a:t>
            </a:r>
          </a:p>
          <a:p>
            <a:pPr marL="0" lvl="0" indent="0" algn="l">
              <a:lnSpc>
                <a:spcPts val="3599"/>
              </a:lnSpc>
              <a:spcBef>
                <a:spcPct val="0"/>
              </a:spcBef>
            </a:pPr>
            <a:endParaRPr lang="en-US" sz="2999" b="1" u="none" strike="noStrike">
              <a:solidFill>
                <a:srgbClr val="000622"/>
              </a:solidFill>
              <a:latin typeface="Rubik Semi-Bold"/>
              <a:ea typeface="Rubik Semi-Bold"/>
              <a:cs typeface="Rubik Semi-Bold"/>
              <a:sym typeface="Rubik Semi-Bold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1815281" y="4228612"/>
            <a:ext cx="4729148" cy="44840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17814" lvl="1" indent="-308907" algn="l">
              <a:lnSpc>
                <a:spcPts val="4006"/>
              </a:lnSpc>
              <a:buFont typeface="Arial"/>
              <a:buChar char="•"/>
            </a:pPr>
            <a:r>
              <a:rPr lang="en-US" sz="2861">
                <a:solidFill>
                  <a:srgbClr val="000622"/>
                </a:solidFill>
                <a:latin typeface="Rubik"/>
                <a:ea typeface="Rubik"/>
                <a:cs typeface="Rubik"/>
                <a:sym typeface="Rubik"/>
              </a:rPr>
              <a:t>Total Columns: 17 (including invoice ID, branch, city, customer type, product line, date, time, etc.)</a:t>
            </a:r>
          </a:p>
          <a:p>
            <a:pPr marL="617814" lvl="1" indent="-308907" algn="l">
              <a:lnSpc>
                <a:spcPts val="4006"/>
              </a:lnSpc>
              <a:buFont typeface="Arial"/>
              <a:buChar char="•"/>
            </a:pPr>
            <a:r>
              <a:rPr lang="en-US" sz="2861">
                <a:solidFill>
                  <a:srgbClr val="000622"/>
                </a:solidFill>
                <a:latin typeface="Rubik"/>
                <a:ea typeface="Rubik"/>
                <a:cs typeface="Rubik"/>
                <a:sym typeface="Rubik"/>
              </a:rPr>
              <a:t>1,000 transaction records from Amazon point-of-sale data.</a:t>
            </a:r>
          </a:p>
          <a:p>
            <a:pPr algn="l">
              <a:lnSpc>
                <a:spcPts val="3586"/>
              </a:lnSpc>
            </a:pPr>
            <a:endParaRPr lang="en-US" sz="2861">
              <a:solidFill>
                <a:srgbClr val="000622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-36270" y="490974"/>
            <a:ext cx="10409213" cy="2441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500"/>
              </a:lnSpc>
            </a:pPr>
            <a:r>
              <a:rPr lang="en-US" sz="5000" b="1">
                <a:solidFill>
                  <a:srgbClr val="000622"/>
                </a:solidFill>
                <a:latin typeface="Nourd Bold"/>
                <a:ea typeface="Nourd Bold"/>
                <a:cs typeface="Nourd Bold"/>
                <a:sym typeface="Nourd Bold"/>
              </a:rPr>
              <a:t>1 . I</a:t>
            </a:r>
            <a:r>
              <a:rPr lang="en-US" sz="5000" b="1" u="none">
                <a:solidFill>
                  <a:srgbClr val="000622"/>
                </a:solidFill>
                <a:latin typeface="Nourd Bold"/>
                <a:ea typeface="Nourd Bold"/>
                <a:cs typeface="Nourd Bold"/>
                <a:sym typeface="Nourd Bold"/>
              </a:rPr>
              <a:t>ntroduction &amp; Project</a:t>
            </a:r>
          </a:p>
          <a:p>
            <a:pPr marL="0" lvl="0" indent="0" algn="ctr">
              <a:lnSpc>
                <a:spcPts val="6500"/>
              </a:lnSpc>
            </a:pPr>
            <a:r>
              <a:rPr lang="en-US" sz="5000" b="1" u="none">
                <a:solidFill>
                  <a:srgbClr val="000622"/>
                </a:solidFill>
                <a:latin typeface="Nourd Bold"/>
                <a:ea typeface="Nourd Bold"/>
                <a:cs typeface="Nourd Bold"/>
                <a:sym typeface="Nourd Bold"/>
              </a:rPr>
              <a:t>Objective</a:t>
            </a:r>
          </a:p>
          <a:p>
            <a:pPr marL="0" lvl="0" indent="0" algn="ctr">
              <a:lnSpc>
                <a:spcPts val="6500"/>
              </a:lnSpc>
            </a:pPr>
            <a:endParaRPr lang="en-US" sz="5000" b="1" u="none">
              <a:solidFill>
                <a:srgbClr val="000622"/>
              </a:solidFill>
              <a:latin typeface="Nourd Bold"/>
              <a:ea typeface="Nourd Bold"/>
              <a:cs typeface="Nourd Bold"/>
              <a:sym typeface="Nourd Bo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E6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834277" y="2493762"/>
            <a:ext cx="6699092" cy="5094185"/>
            <a:chOff x="0" y="0"/>
            <a:chExt cx="1764370" cy="134167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64370" cy="1341678"/>
            </a:xfrm>
            <a:custGeom>
              <a:avLst/>
              <a:gdLst/>
              <a:ahLst/>
              <a:cxnLst/>
              <a:rect l="l" t="t" r="r" b="b"/>
              <a:pathLst>
                <a:path w="1764370" h="1341678">
                  <a:moveTo>
                    <a:pt x="57783" y="0"/>
                  </a:moveTo>
                  <a:lnTo>
                    <a:pt x="1706587" y="0"/>
                  </a:lnTo>
                  <a:cubicBezTo>
                    <a:pt x="1721912" y="0"/>
                    <a:pt x="1736609" y="6088"/>
                    <a:pt x="1747445" y="16924"/>
                  </a:cubicBezTo>
                  <a:cubicBezTo>
                    <a:pt x="1758282" y="27761"/>
                    <a:pt x="1764370" y="42458"/>
                    <a:pt x="1764370" y="57783"/>
                  </a:cubicBezTo>
                  <a:lnTo>
                    <a:pt x="1764370" y="1283895"/>
                  </a:lnTo>
                  <a:cubicBezTo>
                    <a:pt x="1764370" y="1299220"/>
                    <a:pt x="1758282" y="1313917"/>
                    <a:pt x="1747445" y="1324754"/>
                  </a:cubicBezTo>
                  <a:cubicBezTo>
                    <a:pt x="1736609" y="1335590"/>
                    <a:pt x="1721912" y="1341678"/>
                    <a:pt x="1706587" y="1341678"/>
                  </a:cubicBezTo>
                  <a:lnTo>
                    <a:pt x="57783" y="1341678"/>
                  </a:lnTo>
                  <a:cubicBezTo>
                    <a:pt x="42458" y="1341678"/>
                    <a:pt x="27761" y="1335590"/>
                    <a:pt x="16924" y="1324754"/>
                  </a:cubicBezTo>
                  <a:cubicBezTo>
                    <a:pt x="6088" y="1313917"/>
                    <a:pt x="0" y="1299220"/>
                    <a:pt x="0" y="1283895"/>
                  </a:cubicBezTo>
                  <a:lnTo>
                    <a:pt x="0" y="57783"/>
                  </a:lnTo>
                  <a:cubicBezTo>
                    <a:pt x="0" y="42458"/>
                    <a:pt x="6088" y="27761"/>
                    <a:pt x="16924" y="16924"/>
                  </a:cubicBezTo>
                  <a:cubicBezTo>
                    <a:pt x="27761" y="6088"/>
                    <a:pt x="42458" y="0"/>
                    <a:pt x="57783" y="0"/>
                  </a:cubicBezTo>
                  <a:close/>
                </a:path>
              </a:pathLst>
            </a:custGeom>
            <a:solidFill>
              <a:srgbClr val="FDFEFE">
                <a:alpha val="9804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764370" cy="1389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49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815218" y="487852"/>
            <a:ext cx="2904220" cy="2052545"/>
            <a:chOff x="0" y="0"/>
            <a:chExt cx="764898" cy="54058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764898" cy="540588"/>
            </a:xfrm>
            <a:custGeom>
              <a:avLst/>
              <a:gdLst/>
              <a:ahLst/>
              <a:cxnLst/>
              <a:rect l="l" t="t" r="r" b="b"/>
              <a:pathLst>
                <a:path w="764898" h="540588">
                  <a:moveTo>
                    <a:pt x="133287" y="0"/>
                  </a:moveTo>
                  <a:lnTo>
                    <a:pt x="631610" y="0"/>
                  </a:lnTo>
                  <a:cubicBezTo>
                    <a:pt x="705223" y="0"/>
                    <a:pt x="764898" y="59675"/>
                    <a:pt x="764898" y="133287"/>
                  </a:cubicBezTo>
                  <a:lnTo>
                    <a:pt x="764898" y="407300"/>
                  </a:lnTo>
                  <a:cubicBezTo>
                    <a:pt x="764898" y="480913"/>
                    <a:pt x="705223" y="540588"/>
                    <a:pt x="631610" y="540588"/>
                  </a:cubicBezTo>
                  <a:lnTo>
                    <a:pt x="133287" y="540588"/>
                  </a:lnTo>
                  <a:cubicBezTo>
                    <a:pt x="59675" y="540588"/>
                    <a:pt x="0" y="480913"/>
                    <a:pt x="0" y="407300"/>
                  </a:cubicBezTo>
                  <a:lnTo>
                    <a:pt x="0" y="133287"/>
                  </a:lnTo>
                  <a:cubicBezTo>
                    <a:pt x="0" y="59675"/>
                    <a:pt x="59675" y="0"/>
                    <a:pt x="133287" y="0"/>
                  </a:cubicBezTo>
                  <a:close/>
                </a:path>
              </a:pathLst>
            </a:custGeom>
            <a:solidFill>
              <a:srgbClr val="FDFEFE">
                <a:alpha val="9804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764898" cy="5882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49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AutoShape 8"/>
          <p:cNvSpPr/>
          <p:nvPr/>
        </p:nvSpPr>
        <p:spPr>
          <a:xfrm flipV="1">
            <a:off x="4820555" y="4259410"/>
            <a:ext cx="0" cy="3912127"/>
          </a:xfrm>
          <a:prstGeom prst="line">
            <a:avLst/>
          </a:prstGeom>
          <a:ln w="28575" cap="flat">
            <a:solidFill>
              <a:srgbClr val="FDFEFE">
                <a:alpha val="29804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AutoShape 9"/>
          <p:cNvSpPr/>
          <p:nvPr/>
        </p:nvSpPr>
        <p:spPr>
          <a:xfrm flipV="1">
            <a:off x="13481733" y="4172510"/>
            <a:ext cx="0" cy="3912127"/>
          </a:xfrm>
          <a:prstGeom prst="line">
            <a:avLst/>
          </a:prstGeom>
          <a:ln w="28575" cap="flat">
            <a:solidFill>
              <a:srgbClr val="FDFEFE">
                <a:alpha val="29804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AutoShape 10"/>
          <p:cNvSpPr/>
          <p:nvPr/>
        </p:nvSpPr>
        <p:spPr>
          <a:xfrm flipV="1">
            <a:off x="13467445" y="4283117"/>
            <a:ext cx="0" cy="3912127"/>
          </a:xfrm>
          <a:prstGeom prst="line">
            <a:avLst/>
          </a:prstGeom>
          <a:ln w="28575" cap="flat">
            <a:solidFill>
              <a:srgbClr val="FDFEFE">
                <a:alpha val="29804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Freeform 11"/>
          <p:cNvSpPr/>
          <p:nvPr/>
        </p:nvSpPr>
        <p:spPr>
          <a:xfrm>
            <a:off x="15568319" y="2540397"/>
            <a:ext cx="2965050" cy="1444788"/>
          </a:xfrm>
          <a:custGeom>
            <a:avLst/>
            <a:gdLst/>
            <a:ahLst/>
            <a:cxnLst/>
            <a:rect l="l" t="t" r="r" b="b"/>
            <a:pathLst>
              <a:path w="2965050" h="1444788">
                <a:moveTo>
                  <a:pt x="0" y="0"/>
                </a:moveTo>
                <a:lnTo>
                  <a:pt x="2965050" y="0"/>
                </a:lnTo>
                <a:lnTo>
                  <a:pt x="2965050" y="1444788"/>
                </a:lnTo>
                <a:lnTo>
                  <a:pt x="0" y="14447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-579787" y="8556407"/>
            <a:ext cx="3847114" cy="804397"/>
          </a:xfrm>
          <a:custGeom>
            <a:avLst/>
            <a:gdLst/>
            <a:ahLst/>
            <a:cxnLst/>
            <a:rect l="l" t="t" r="r" b="b"/>
            <a:pathLst>
              <a:path w="3847114" h="804397">
                <a:moveTo>
                  <a:pt x="0" y="0"/>
                </a:moveTo>
                <a:lnTo>
                  <a:pt x="3847115" y="0"/>
                </a:lnTo>
                <a:lnTo>
                  <a:pt x="3847115" y="804397"/>
                </a:lnTo>
                <a:lnTo>
                  <a:pt x="0" y="8043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0799482" y="7587947"/>
            <a:ext cx="8230889" cy="3920896"/>
          </a:xfrm>
          <a:custGeom>
            <a:avLst/>
            <a:gdLst/>
            <a:ahLst/>
            <a:cxnLst/>
            <a:rect l="l" t="t" r="r" b="b"/>
            <a:pathLst>
              <a:path w="8230889" h="3920896">
                <a:moveTo>
                  <a:pt x="0" y="0"/>
                </a:moveTo>
                <a:lnTo>
                  <a:pt x="8230889" y="0"/>
                </a:lnTo>
                <a:lnTo>
                  <a:pt x="8230889" y="3920896"/>
                </a:lnTo>
                <a:lnTo>
                  <a:pt x="0" y="392089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4" name="TextBox 14"/>
          <p:cNvSpPr txBox="1"/>
          <p:nvPr/>
        </p:nvSpPr>
        <p:spPr>
          <a:xfrm>
            <a:off x="3904894" y="603250"/>
            <a:ext cx="10409213" cy="803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500"/>
              </a:lnSpc>
            </a:pPr>
            <a:r>
              <a:rPr lang="en-US" sz="5000" b="1">
                <a:solidFill>
                  <a:srgbClr val="000622"/>
                </a:solidFill>
                <a:latin typeface="Nourd Bold"/>
                <a:ea typeface="Nourd Bold"/>
                <a:cs typeface="Nourd Bold"/>
                <a:sym typeface="Nourd Bold"/>
              </a:rPr>
              <a:t>2.Data W</a:t>
            </a:r>
            <a:r>
              <a:rPr lang="en-US" sz="5000" b="1" u="none">
                <a:solidFill>
                  <a:srgbClr val="000622"/>
                </a:solidFill>
                <a:latin typeface="Nourd Bold"/>
                <a:ea typeface="Nourd Bold"/>
                <a:cs typeface="Nourd Bold"/>
                <a:sym typeface="Nourd Bold"/>
              </a:rPr>
              <a:t>rangling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189474" y="2912948"/>
            <a:ext cx="13840053" cy="4908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599" lvl="1" indent="-431800" algn="l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00622"/>
                </a:solidFill>
                <a:latin typeface="Canva Sans"/>
                <a:ea typeface="Canva Sans"/>
                <a:cs typeface="Canva Sans"/>
                <a:sym typeface="Canva Sans"/>
              </a:rPr>
              <a:t>Created and connected to the SQL database.</a:t>
            </a:r>
          </a:p>
          <a:p>
            <a:pPr marL="863599" lvl="1" indent="-431800" algn="l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00622"/>
                </a:solidFill>
                <a:latin typeface="Canva Sans"/>
                <a:ea typeface="Canva Sans"/>
                <a:cs typeface="Canva Sans"/>
                <a:sym typeface="Canva Sans"/>
              </a:rPr>
              <a:t> Verified row count and confirmed data insertion</a:t>
            </a:r>
          </a:p>
          <a:p>
            <a:pPr marL="863599" lvl="1" indent="-431800" algn="l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00622"/>
                </a:solidFill>
                <a:latin typeface="Canva Sans"/>
                <a:ea typeface="Canva Sans"/>
                <a:cs typeface="Canva Sans"/>
                <a:sym typeface="Canva Sans"/>
              </a:rPr>
              <a:t>Checked for duplicates</a:t>
            </a:r>
          </a:p>
          <a:p>
            <a:pPr marL="863599" lvl="1" indent="-431800" algn="l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00622"/>
                </a:solidFill>
                <a:latin typeface="Canva Sans"/>
                <a:ea typeface="Canva Sans"/>
                <a:cs typeface="Canva Sans"/>
                <a:sym typeface="Canva Sans"/>
              </a:rPr>
              <a:t> Identified null values in each column.</a:t>
            </a:r>
          </a:p>
          <a:p>
            <a:pPr marL="863599" lvl="1" indent="-431800" algn="l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00622"/>
                </a:solidFill>
                <a:latin typeface="Canva Sans"/>
                <a:ea typeface="Canva Sans"/>
                <a:cs typeface="Canva Sans"/>
                <a:sym typeface="Canva Sans"/>
              </a:rPr>
              <a:t>Ensured the data was clean, consistent, and ready for analysis.</a:t>
            </a:r>
          </a:p>
          <a:p>
            <a:pPr algn="l">
              <a:lnSpc>
                <a:spcPts val="5599"/>
              </a:lnSpc>
            </a:pPr>
            <a:endParaRPr lang="en-US" sz="3999">
              <a:solidFill>
                <a:srgbClr val="000622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16" name="Freeform 16"/>
          <p:cNvSpPr/>
          <p:nvPr/>
        </p:nvSpPr>
        <p:spPr>
          <a:xfrm>
            <a:off x="-966212" y="941279"/>
            <a:ext cx="3613806" cy="3318131"/>
          </a:xfrm>
          <a:custGeom>
            <a:avLst/>
            <a:gdLst/>
            <a:ahLst/>
            <a:cxnLst/>
            <a:rect l="l" t="t" r="r" b="b"/>
            <a:pathLst>
              <a:path w="3613806" h="3318131">
                <a:moveTo>
                  <a:pt x="0" y="0"/>
                </a:moveTo>
                <a:lnTo>
                  <a:pt x="3613806" y="0"/>
                </a:lnTo>
                <a:lnTo>
                  <a:pt x="3613806" y="3318131"/>
                </a:lnTo>
                <a:lnTo>
                  <a:pt x="0" y="331813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7" name="Freeform 17"/>
          <p:cNvSpPr/>
          <p:nvPr/>
        </p:nvSpPr>
        <p:spPr>
          <a:xfrm rot="-10800000">
            <a:off x="-1752068" y="-931748"/>
            <a:ext cx="8230889" cy="3920896"/>
          </a:xfrm>
          <a:custGeom>
            <a:avLst/>
            <a:gdLst/>
            <a:ahLst/>
            <a:cxnLst/>
            <a:rect l="l" t="t" r="r" b="b"/>
            <a:pathLst>
              <a:path w="8230889" h="3920896">
                <a:moveTo>
                  <a:pt x="0" y="0"/>
                </a:moveTo>
                <a:lnTo>
                  <a:pt x="8230889" y="0"/>
                </a:lnTo>
                <a:lnTo>
                  <a:pt x="8230889" y="3920896"/>
                </a:lnTo>
                <a:lnTo>
                  <a:pt x="0" y="392089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E6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-207393" y="4264078"/>
            <a:ext cx="18702791" cy="4762"/>
          </a:xfrm>
          <a:prstGeom prst="line">
            <a:avLst/>
          </a:prstGeom>
          <a:ln w="47625" cap="flat">
            <a:solidFill>
              <a:srgbClr val="FFE352">
                <a:alpha val="29804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>
            <a:off x="16192210" y="-361271"/>
            <a:ext cx="2803106" cy="3449012"/>
          </a:xfrm>
          <a:custGeom>
            <a:avLst/>
            <a:gdLst/>
            <a:ahLst/>
            <a:cxnLst/>
            <a:rect l="l" t="t" r="r" b="b"/>
            <a:pathLst>
              <a:path w="2803106" h="3449012">
                <a:moveTo>
                  <a:pt x="0" y="0"/>
                </a:moveTo>
                <a:lnTo>
                  <a:pt x="2803106" y="0"/>
                </a:lnTo>
                <a:lnTo>
                  <a:pt x="2803106" y="3449011"/>
                </a:lnTo>
                <a:lnTo>
                  <a:pt x="0" y="34490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182266" y="9258300"/>
            <a:ext cx="2841294" cy="2360857"/>
          </a:xfrm>
          <a:custGeom>
            <a:avLst/>
            <a:gdLst/>
            <a:ahLst/>
            <a:cxnLst/>
            <a:rect l="l" t="t" r="r" b="b"/>
            <a:pathLst>
              <a:path w="2841294" h="2360857">
                <a:moveTo>
                  <a:pt x="0" y="0"/>
                </a:moveTo>
                <a:lnTo>
                  <a:pt x="2841293" y="0"/>
                </a:lnTo>
                <a:lnTo>
                  <a:pt x="2841293" y="2360857"/>
                </a:lnTo>
                <a:lnTo>
                  <a:pt x="0" y="236085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0799482" y="7587947"/>
            <a:ext cx="8230889" cy="3920896"/>
          </a:xfrm>
          <a:custGeom>
            <a:avLst/>
            <a:gdLst/>
            <a:ahLst/>
            <a:cxnLst/>
            <a:rect l="l" t="t" r="r" b="b"/>
            <a:pathLst>
              <a:path w="8230889" h="3920896">
                <a:moveTo>
                  <a:pt x="0" y="0"/>
                </a:moveTo>
                <a:lnTo>
                  <a:pt x="8230889" y="0"/>
                </a:lnTo>
                <a:lnTo>
                  <a:pt x="8230889" y="3920896"/>
                </a:lnTo>
                <a:lnTo>
                  <a:pt x="0" y="392089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6" name="TextBox 6"/>
          <p:cNvSpPr txBox="1"/>
          <p:nvPr/>
        </p:nvSpPr>
        <p:spPr>
          <a:xfrm>
            <a:off x="3904894" y="603250"/>
            <a:ext cx="10409213" cy="803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500"/>
              </a:lnSpc>
            </a:pPr>
            <a:r>
              <a:rPr lang="en-US" sz="5000" b="1">
                <a:solidFill>
                  <a:srgbClr val="000622"/>
                </a:solidFill>
                <a:latin typeface="Nourd Bold"/>
                <a:ea typeface="Nourd Bold"/>
                <a:cs typeface="Nourd Bold"/>
                <a:sym typeface="Nourd Bold"/>
              </a:rPr>
              <a:t>3. Featu</a:t>
            </a:r>
            <a:r>
              <a:rPr lang="en-US" sz="5000" b="1" u="none">
                <a:solidFill>
                  <a:srgbClr val="000622"/>
                </a:solidFill>
                <a:latin typeface="Nourd Bold"/>
                <a:ea typeface="Nourd Bold"/>
                <a:cs typeface="Nourd Bold"/>
                <a:sym typeface="Nourd Bold"/>
              </a:rPr>
              <a:t>re Engineering</a:t>
            </a:r>
          </a:p>
        </p:txBody>
      </p:sp>
      <p:sp>
        <p:nvSpPr>
          <p:cNvPr id="7" name="Freeform 7"/>
          <p:cNvSpPr/>
          <p:nvPr/>
        </p:nvSpPr>
        <p:spPr>
          <a:xfrm rot="-10800000">
            <a:off x="-1752068" y="-931748"/>
            <a:ext cx="8230889" cy="3920896"/>
          </a:xfrm>
          <a:custGeom>
            <a:avLst/>
            <a:gdLst/>
            <a:ahLst/>
            <a:cxnLst/>
            <a:rect l="l" t="t" r="r" b="b"/>
            <a:pathLst>
              <a:path w="8230889" h="3920896">
                <a:moveTo>
                  <a:pt x="0" y="0"/>
                </a:moveTo>
                <a:lnTo>
                  <a:pt x="8230889" y="0"/>
                </a:lnTo>
                <a:lnTo>
                  <a:pt x="8230889" y="3920896"/>
                </a:lnTo>
                <a:lnTo>
                  <a:pt x="0" y="392089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8" name="TextBox 8"/>
          <p:cNvSpPr txBox="1"/>
          <p:nvPr/>
        </p:nvSpPr>
        <p:spPr>
          <a:xfrm>
            <a:off x="2352157" y="3470468"/>
            <a:ext cx="13840053" cy="561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599" lvl="1" indent="-431800" algn="l">
              <a:lnSpc>
                <a:spcPts val="5599"/>
              </a:lnSpc>
              <a:buFont typeface="Arial"/>
              <a:buChar char="•"/>
            </a:pPr>
            <a:r>
              <a:rPr lang="en-US" sz="3999" b="1">
                <a:solidFill>
                  <a:srgbClr val="00062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Time of Day: </a:t>
            </a:r>
            <a:r>
              <a:rPr lang="en-US" sz="3999">
                <a:solidFill>
                  <a:srgbClr val="000622"/>
                </a:solidFill>
                <a:latin typeface="Canva Sans"/>
                <a:ea typeface="Canva Sans"/>
                <a:cs typeface="Canva Sans"/>
                <a:sym typeface="Canva Sans"/>
              </a:rPr>
              <a:t>Categorized transactions into Morning, Afternoon, and Evening.</a:t>
            </a:r>
          </a:p>
          <a:p>
            <a:pPr marL="863599" lvl="1" indent="-431800" algn="l">
              <a:lnSpc>
                <a:spcPts val="5599"/>
              </a:lnSpc>
              <a:buFont typeface="Arial"/>
              <a:buChar char="•"/>
            </a:pPr>
            <a:r>
              <a:rPr lang="en-US" sz="3999" b="1">
                <a:solidFill>
                  <a:srgbClr val="00062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Day Name: </a:t>
            </a:r>
            <a:r>
              <a:rPr lang="en-US" sz="3999">
                <a:solidFill>
                  <a:srgbClr val="000622"/>
                </a:solidFill>
                <a:latin typeface="Canva Sans"/>
                <a:ea typeface="Canva Sans"/>
                <a:cs typeface="Canva Sans"/>
                <a:sym typeface="Canva Sans"/>
              </a:rPr>
              <a:t>Extracted weekday (Mon–Sun) from each transaction date.</a:t>
            </a:r>
          </a:p>
          <a:p>
            <a:pPr marL="863599" lvl="1" indent="-431800" algn="l">
              <a:lnSpc>
                <a:spcPts val="5599"/>
              </a:lnSpc>
              <a:buFont typeface="Arial"/>
              <a:buChar char="•"/>
            </a:pPr>
            <a:r>
              <a:rPr lang="en-US" sz="3999" b="1">
                <a:solidFill>
                  <a:srgbClr val="00062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Month Name</a:t>
            </a:r>
            <a:r>
              <a:rPr lang="en-US" sz="3999">
                <a:solidFill>
                  <a:srgbClr val="000622"/>
                </a:solidFill>
                <a:latin typeface="Canva Sans"/>
                <a:ea typeface="Canva Sans"/>
                <a:cs typeface="Canva Sans"/>
                <a:sym typeface="Canva Sans"/>
              </a:rPr>
              <a:t>: Extracted the month name (Jan–Dec) for trend analysis</a:t>
            </a:r>
          </a:p>
          <a:p>
            <a:pPr algn="l">
              <a:lnSpc>
                <a:spcPts val="5599"/>
              </a:lnSpc>
            </a:pPr>
            <a:endParaRPr lang="en-US" sz="3999">
              <a:solidFill>
                <a:srgbClr val="000622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5599"/>
              </a:lnSpc>
            </a:pPr>
            <a:endParaRPr lang="en-US" sz="3999">
              <a:solidFill>
                <a:srgbClr val="000622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028700" y="2341655"/>
            <a:ext cx="13285407" cy="1406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3"/>
              </a:lnSpc>
            </a:pPr>
            <a:r>
              <a:rPr lang="en-US" sz="4002" b="1">
                <a:solidFill>
                  <a:srgbClr val="00062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Added Derived Columns to Enhance Analysis:</a:t>
            </a:r>
          </a:p>
          <a:p>
            <a:pPr algn="ctr">
              <a:lnSpc>
                <a:spcPts val="5603"/>
              </a:lnSpc>
            </a:pPr>
            <a:endParaRPr lang="en-US" sz="4002" b="1">
              <a:solidFill>
                <a:srgbClr val="000622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E6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503417" y="-379358"/>
            <a:ext cx="2303210" cy="2436087"/>
          </a:xfrm>
          <a:custGeom>
            <a:avLst/>
            <a:gdLst/>
            <a:ahLst/>
            <a:cxnLst/>
            <a:rect l="l" t="t" r="r" b="b"/>
            <a:pathLst>
              <a:path w="2303210" h="2436087">
                <a:moveTo>
                  <a:pt x="0" y="0"/>
                </a:moveTo>
                <a:lnTo>
                  <a:pt x="2303210" y="0"/>
                </a:lnTo>
                <a:lnTo>
                  <a:pt x="2303210" y="2436088"/>
                </a:lnTo>
                <a:lnTo>
                  <a:pt x="0" y="24360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2438884">
            <a:off x="6576018" y="8722054"/>
            <a:ext cx="2078947" cy="1969330"/>
          </a:xfrm>
          <a:custGeom>
            <a:avLst/>
            <a:gdLst/>
            <a:ahLst/>
            <a:cxnLst/>
            <a:rect l="l" t="t" r="r" b="b"/>
            <a:pathLst>
              <a:path w="2078947" h="1969330">
                <a:moveTo>
                  <a:pt x="0" y="0"/>
                </a:moveTo>
                <a:lnTo>
                  <a:pt x="2078947" y="0"/>
                </a:lnTo>
                <a:lnTo>
                  <a:pt x="2078947" y="1969330"/>
                </a:lnTo>
                <a:lnTo>
                  <a:pt x="0" y="19693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2927135" y="791061"/>
            <a:ext cx="13247620" cy="803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500"/>
              </a:lnSpc>
              <a:spcBef>
                <a:spcPct val="0"/>
              </a:spcBef>
            </a:pPr>
            <a:r>
              <a:rPr lang="en-US" sz="5000" b="1">
                <a:solidFill>
                  <a:srgbClr val="000622"/>
                </a:solidFill>
                <a:latin typeface="Nourd Bold"/>
                <a:ea typeface="Nourd Bold"/>
                <a:cs typeface="Nourd Bold"/>
                <a:sym typeface="Nourd Bold"/>
              </a:rPr>
              <a:t> Busin</a:t>
            </a:r>
            <a:r>
              <a:rPr lang="en-US" sz="5000" b="1" u="none" strike="noStrike">
                <a:solidFill>
                  <a:srgbClr val="000622"/>
                </a:solidFill>
                <a:latin typeface="Nourd Bold"/>
                <a:ea typeface="Nourd Bold"/>
                <a:cs typeface="Nourd Bold"/>
                <a:sym typeface="Nourd Bold"/>
              </a:rPr>
              <a:t>ess Insights – Product &amp; Revenue</a:t>
            </a:r>
          </a:p>
        </p:txBody>
      </p:sp>
      <p:sp>
        <p:nvSpPr>
          <p:cNvPr id="5" name="Freeform 5"/>
          <p:cNvSpPr/>
          <p:nvPr/>
        </p:nvSpPr>
        <p:spPr>
          <a:xfrm rot="-964800">
            <a:off x="15305587" y="6428813"/>
            <a:ext cx="4698870" cy="4777040"/>
          </a:xfrm>
          <a:custGeom>
            <a:avLst/>
            <a:gdLst/>
            <a:ahLst/>
            <a:cxnLst/>
            <a:rect l="l" t="t" r="r" b="b"/>
            <a:pathLst>
              <a:path w="4698870" h="4777040">
                <a:moveTo>
                  <a:pt x="0" y="0"/>
                </a:moveTo>
                <a:lnTo>
                  <a:pt x="4698870" y="0"/>
                </a:lnTo>
                <a:lnTo>
                  <a:pt x="4698870" y="4777039"/>
                </a:lnTo>
                <a:lnTo>
                  <a:pt x="0" y="477703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10706037">
            <a:off x="-909329" y="-1359820"/>
            <a:ext cx="4698870" cy="4777040"/>
          </a:xfrm>
          <a:custGeom>
            <a:avLst/>
            <a:gdLst/>
            <a:ahLst/>
            <a:cxnLst/>
            <a:rect l="l" t="t" r="r" b="b"/>
            <a:pathLst>
              <a:path w="4698870" h="4777040">
                <a:moveTo>
                  <a:pt x="0" y="0"/>
                </a:moveTo>
                <a:lnTo>
                  <a:pt x="4698870" y="0"/>
                </a:lnTo>
                <a:lnTo>
                  <a:pt x="4698870" y="4777040"/>
                </a:lnTo>
                <a:lnTo>
                  <a:pt x="0" y="477704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694833" y="2988617"/>
            <a:ext cx="13840053" cy="7369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599" lvl="1" indent="-431800" algn="l">
              <a:lnSpc>
                <a:spcPts val="5999"/>
              </a:lnSpc>
              <a:buFont typeface="Arial"/>
              <a:buChar char="•"/>
            </a:pPr>
            <a:r>
              <a:rPr lang="en-US" sz="3999" b="1">
                <a:solidFill>
                  <a:srgbClr val="00062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Top Product Line by Revenue:</a:t>
            </a:r>
            <a:r>
              <a:rPr lang="en-US" sz="3999">
                <a:solidFill>
                  <a:srgbClr val="000622"/>
                </a:solidFill>
                <a:latin typeface="Canva Sans"/>
                <a:ea typeface="Canva Sans"/>
                <a:cs typeface="Canva Sans"/>
                <a:sym typeface="Canva Sans"/>
              </a:rPr>
              <a:t> Food and Beverages</a:t>
            </a:r>
          </a:p>
          <a:p>
            <a:pPr marL="863599" lvl="1" indent="-431800" algn="l">
              <a:lnSpc>
                <a:spcPts val="5999"/>
              </a:lnSpc>
              <a:buFont typeface="Arial"/>
              <a:buChar char="•"/>
            </a:pPr>
            <a:r>
              <a:rPr lang="en-US" sz="3999" b="1">
                <a:solidFill>
                  <a:srgbClr val="00062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Product Line with Highest VAT: </a:t>
            </a:r>
            <a:r>
              <a:rPr lang="en-US" sz="3999">
                <a:solidFill>
                  <a:srgbClr val="000622"/>
                </a:solidFill>
                <a:latin typeface="Canva Sans"/>
                <a:ea typeface="Canva Sans"/>
                <a:cs typeface="Canva Sans"/>
                <a:sym typeface="Canva Sans"/>
              </a:rPr>
              <a:t>Health and Beauty</a:t>
            </a:r>
          </a:p>
          <a:p>
            <a:pPr marL="863599" lvl="1" indent="-431800" algn="l">
              <a:lnSpc>
                <a:spcPts val="5999"/>
              </a:lnSpc>
              <a:buFont typeface="Arial"/>
              <a:buChar char="•"/>
            </a:pPr>
            <a:r>
              <a:rPr lang="en-US" sz="3999" b="1">
                <a:solidFill>
                  <a:srgbClr val="00062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Highest Revenue-Generating City: </a:t>
            </a:r>
            <a:r>
              <a:rPr lang="en-US" sz="3999">
                <a:solidFill>
                  <a:srgbClr val="000622"/>
                </a:solidFill>
                <a:latin typeface="Canva Sans"/>
                <a:ea typeface="Canva Sans"/>
                <a:cs typeface="Canva Sans"/>
                <a:sym typeface="Canva Sans"/>
              </a:rPr>
              <a:t>Yangon</a:t>
            </a:r>
          </a:p>
          <a:p>
            <a:pPr marL="863599" lvl="1" indent="-431800" algn="l">
              <a:lnSpc>
                <a:spcPts val="5999"/>
              </a:lnSpc>
              <a:buFont typeface="Arial"/>
              <a:buChar char="•"/>
            </a:pPr>
            <a:r>
              <a:rPr lang="en-US" sz="3999" b="1">
                <a:solidFill>
                  <a:srgbClr val="00062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Top 3 Product Lines by Total Revenue</a:t>
            </a:r>
            <a:r>
              <a:rPr lang="en-US" sz="3999">
                <a:solidFill>
                  <a:srgbClr val="000622"/>
                </a:solidFill>
                <a:latin typeface="Canva Sans"/>
                <a:ea typeface="Canva Sans"/>
                <a:cs typeface="Canva Sans"/>
                <a:sym typeface="Canva Sans"/>
              </a:rPr>
              <a:t>:</a:t>
            </a:r>
          </a:p>
          <a:p>
            <a:pPr algn="l">
              <a:lnSpc>
                <a:spcPts val="5999"/>
              </a:lnSpc>
            </a:pPr>
            <a:r>
              <a:rPr lang="en-US" sz="3999">
                <a:solidFill>
                  <a:srgbClr val="000622"/>
                </a:solidFill>
                <a:latin typeface="Canva Sans"/>
                <a:ea typeface="Canva Sans"/>
                <a:cs typeface="Canva Sans"/>
                <a:sym typeface="Canva Sans"/>
              </a:rPr>
              <a:t>        1. Food and Beverages</a:t>
            </a:r>
          </a:p>
          <a:p>
            <a:pPr algn="l">
              <a:lnSpc>
                <a:spcPts val="5999"/>
              </a:lnSpc>
            </a:pPr>
            <a:r>
              <a:rPr lang="en-US" sz="3999">
                <a:solidFill>
                  <a:srgbClr val="000622"/>
                </a:solidFill>
                <a:latin typeface="Canva Sans"/>
                <a:ea typeface="Canva Sans"/>
                <a:cs typeface="Canva Sans"/>
                <a:sym typeface="Canva Sans"/>
              </a:rPr>
              <a:t>        2. Electronic Accessories</a:t>
            </a:r>
          </a:p>
          <a:p>
            <a:pPr algn="l">
              <a:lnSpc>
                <a:spcPts val="5999"/>
              </a:lnSpc>
            </a:pPr>
            <a:r>
              <a:rPr lang="en-US" sz="3999">
                <a:solidFill>
                  <a:srgbClr val="000622"/>
                </a:solidFill>
                <a:latin typeface="Canva Sans"/>
                <a:ea typeface="Canva Sans"/>
                <a:cs typeface="Canva Sans"/>
                <a:sym typeface="Canva Sans"/>
              </a:rPr>
              <a:t>        3. Fashion Accessories</a:t>
            </a:r>
          </a:p>
          <a:p>
            <a:pPr algn="l">
              <a:lnSpc>
                <a:spcPts val="5599"/>
              </a:lnSpc>
            </a:pPr>
            <a:endParaRPr lang="en-US" sz="3999">
              <a:solidFill>
                <a:srgbClr val="000622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5599"/>
              </a:lnSpc>
            </a:pPr>
            <a:endParaRPr lang="en-US" sz="3999">
              <a:solidFill>
                <a:srgbClr val="000622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5599"/>
              </a:lnSpc>
            </a:pPr>
            <a:endParaRPr lang="en-US" sz="3999">
              <a:solidFill>
                <a:srgbClr val="000622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E6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503417" y="-379358"/>
            <a:ext cx="2303210" cy="2436087"/>
          </a:xfrm>
          <a:custGeom>
            <a:avLst/>
            <a:gdLst/>
            <a:ahLst/>
            <a:cxnLst/>
            <a:rect l="l" t="t" r="r" b="b"/>
            <a:pathLst>
              <a:path w="2303210" h="2436087">
                <a:moveTo>
                  <a:pt x="0" y="0"/>
                </a:moveTo>
                <a:lnTo>
                  <a:pt x="2303210" y="0"/>
                </a:lnTo>
                <a:lnTo>
                  <a:pt x="2303210" y="2436088"/>
                </a:lnTo>
                <a:lnTo>
                  <a:pt x="0" y="24360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2438884">
            <a:off x="6576018" y="8722054"/>
            <a:ext cx="2078947" cy="1969330"/>
          </a:xfrm>
          <a:custGeom>
            <a:avLst/>
            <a:gdLst/>
            <a:ahLst/>
            <a:cxnLst/>
            <a:rect l="l" t="t" r="r" b="b"/>
            <a:pathLst>
              <a:path w="2078947" h="1969330">
                <a:moveTo>
                  <a:pt x="0" y="0"/>
                </a:moveTo>
                <a:lnTo>
                  <a:pt x="2078947" y="0"/>
                </a:lnTo>
                <a:lnTo>
                  <a:pt x="2078947" y="1969330"/>
                </a:lnTo>
                <a:lnTo>
                  <a:pt x="0" y="19693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2927135" y="791061"/>
            <a:ext cx="13247620" cy="803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500"/>
              </a:lnSpc>
              <a:spcBef>
                <a:spcPct val="0"/>
              </a:spcBef>
            </a:pPr>
            <a:r>
              <a:rPr lang="en-US" sz="5000" b="1">
                <a:solidFill>
                  <a:srgbClr val="000622"/>
                </a:solidFill>
                <a:latin typeface="Nourd Bold"/>
                <a:ea typeface="Nourd Bold"/>
                <a:cs typeface="Nourd Bold"/>
                <a:sym typeface="Nourd Bold"/>
              </a:rPr>
              <a:t> Busin</a:t>
            </a:r>
            <a:r>
              <a:rPr lang="en-US" sz="5000" b="1" u="none" strike="noStrike">
                <a:solidFill>
                  <a:srgbClr val="000622"/>
                </a:solidFill>
                <a:latin typeface="Nourd Bold"/>
                <a:ea typeface="Nourd Bold"/>
                <a:cs typeface="Nourd Bold"/>
                <a:sym typeface="Nourd Bold"/>
              </a:rPr>
              <a:t>ess Insights – Time &amp; Trends</a:t>
            </a:r>
          </a:p>
        </p:txBody>
      </p:sp>
      <p:sp>
        <p:nvSpPr>
          <p:cNvPr id="5" name="Freeform 5"/>
          <p:cNvSpPr/>
          <p:nvPr/>
        </p:nvSpPr>
        <p:spPr>
          <a:xfrm rot="-964800">
            <a:off x="15305587" y="6428813"/>
            <a:ext cx="4698870" cy="4777040"/>
          </a:xfrm>
          <a:custGeom>
            <a:avLst/>
            <a:gdLst/>
            <a:ahLst/>
            <a:cxnLst/>
            <a:rect l="l" t="t" r="r" b="b"/>
            <a:pathLst>
              <a:path w="4698870" h="4777040">
                <a:moveTo>
                  <a:pt x="0" y="0"/>
                </a:moveTo>
                <a:lnTo>
                  <a:pt x="4698870" y="0"/>
                </a:lnTo>
                <a:lnTo>
                  <a:pt x="4698870" y="4777039"/>
                </a:lnTo>
                <a:lnTo>
                  <a:pt x="0" y="477703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10706037">
            <a:off x="-909329" y="-1359820"/>
            <a:ext cx="4698870" cy="4777040"/>
          </a:xfrm>
          <a:custGeom>
            <a:avLst/>
            <a:gdLst/>
            <a:ahLst/>
            <a:cxnLst/>
            <a:rect l="l" t="t" r="r" b="b"/>
            <a:pathLst>
              <a:path w="4698870" h="4777040">
                <a:moveTo>
                  <a:pt x="0" y="0"/>
                </a:moveTo>
                <a:lnTo>
                  <a:pt x="4698870" y="0"/>
                </a:lnTo>
                <a:lnTo>
                  <a:pt x="4698870" y="4777040"/>
                </a:lnTo>
                <a:lnTo>
                  <a:pt x="0" y="477704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694833" y="2979092"/>
            <a:ext cx="14137431" cy="38396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82156" lvl="1" indent="-441078" algn="l">
              <a:lnSpc>
                <a:spcPts val="6169"/>
              </a:lnSpc>
              <a:buFont typeface="Arial"/>
              <a:buChar char="•"/>
            </a:pPr>
            <a:r>
              <a:rPr lang="en-US" sz="4085" b="1">
                <a:solidFill>
                  <a:srgbClr val="00062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Peak Sales Time of Day: </a:t>
            </a:r>
            <a:r>
              <a:rPr lang="en-US" sz="4085">
                <a:solidFill>
                  <a:srgbClr val="000622"/>
                </a:solidFill>
                <a:latin typeface="Canva Sans"/>
                <a:ea typeface="Canva Sans"/>
                <a:cs typeface="Canva Sans"/>
                <a:sym typeface="Canva Sans"/>
              </a:rPr>
              <a:t>Afternoon</a:t>
            </a:r>
          </a:p>
          <a:p>
            <a:pPr marL="882156" lvl="1" indent="-441078" algn="l">
              <a:lnSpc>
                <a:spcPts val="6169"/>
              </a:lnSpc>
              <a:buFont typeface="Arial"/>
              <a:buChar char="•"/>
            </a:pPr>
            <a:r>
              <a:rPr lang="en-US" sz="4085" b="1">
                <a:solidFill>
                  <a:srgbClr val="00062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Month with Highest COGS: </a:t>
            </a:r>
            <a:r>
              <a:rPr lang="en-US" sz="4085">
                <a:solidFill>
                  <a:srgbClr val="000622"/>
                </a:solidFill>
                <a:latin typeface="Canva Sans"/>
                <a:ea typeface="Canva Sans"/>
                <a:cs typeface="Canva Sans"/>
                <a:sym typeface="Canva Sans"/>
              </a:rPr>
              <a:t>January</a:t>
            </a:r>
          </a:p>
          <a:p>
            <a:pPr marL="882156" lvl="1" indent="-441078" algn="l">
              <a:lnSpc>
                <a:spcPts val="6169"/>
              </a:lnSpc>
              <a:buFont typeface="Arial"/>
              <a:buChar char="•"/>
            </a:pPr>
            <a:r>
              <a:rPr lang="en-US" sz="4085" b="1">
                <a:solidFill>
                  <a:srgbClr val="00062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Day with Highest Avg Ratings:</a:t>
            </a:r>
            <a:r>
              <a:rPr lang="en-US" sz="4085">
                <a:solidFill>
                  <a:srgbClr val="000622"/>
                </a:solidFill>
                <a:latin typeface="Canva Sans"/>
                <a:ea typeface="Canva Sans"/>
                <a:cs typeface="Canva Sans"/>
                <a:sym typeface="Canva Sans"/>
              </a:rPr>
              <a:t> Friday</a:t>
            </a:r>
          </a:p>
          <a:p>
            <a:pPr marL="882156" lvl="1" indent="-441078" algn="l">
              <a:lnSpc>
                <a:spcPts val="6169"/>
              </a:lnSpc>
              <a:buFont typeface="Arial"/>
              <a:buChar char="•"/>
            </a:pPr>
            <a:r>
              <a:rPr lang="en-US" sz="4085" b="1">
                <a:solidFill>
                  <a:srgbClr val="00062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Ratings Most Frequently Given:</a:t>
            </a:r>
            <a:r>
              <a:rPr lang="en-US" sz="4085">
                <a:solidFill>
                  <a:srgbClr val="000622"/>
                </a:solidFill>
                <a:latin typeface="Canva Sans"/>
                <a:ea typeface="Canva Sans"/>
                <a:cs typeface="Canva Sans"/>
                <a:sym typeface="Canva Sans"/>
              </a:rPr>
              <a:t> During the evening</a:t>
            </a:r>
          </a:p>
          <a:p>
            <a:pPr algn="l">
              <a:lnSpc>
                <a:spcPts val="5720"/>
              </a:lnSpc>
            </a:pPr>
            <a:endParaRPr lang="en-US" sz="4085">
              <a:solidFill>
                <a:srgbClr val="000622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E6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503417" y="-379358"/>
            <a:ext cx="2303210" cy="2436087"/>
          </a:xfrm>
          <a:custGeom>
            <a:avLst/>
            <a:gdLst/>
            <a:ahLst/>
            <a:cxnLst/>
            <a:rect l="l" t="t" r="r" b="b"/>
            <a:pathLst>
              <a:path w="2303210" h="2436087">
                <a:moveTo>
                  <a:pt x="0" y="0"/>
                </a:moveTo>
                <a:lnTo>
                  <a:pt x="2303210" y="0"/>
                </a:lnTo>
                <a:lnTo>
                  <a:pt x="2303210" y="2436088"/>
                </a:lnTo>
                <a:lnTo>
                  <a:pt x="0" y="24360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2438884">
            <a:off x="6576018" y="8722054"/>
            <a:ext cx="2078947" cy="1969330"/>
          </a:xfrm>
          <a:custGeom>
            <a:avLst/>
            <a:gdLst/>
            <a:ahLst/>
            <a:cxnLst/>
            <a:rect l="l" t="t" r="r" b="b"/>
            <a:pathLst>
              <a:path w="2078947" h="1969330">
                <a:moveTo>
                  <a:pt x="0" y="0"/>
                </a:moveTo>
                <a:lnTo>
                  <a:pt x="2078947" y="0"/>
                </a:lnTo>
                <a:lnTo>
                  <a:pt x="2078947" y="1969330"/>
                </a:lnTo>
                <a:lnTo>
                  <a:pt x="0" y="19693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2927135" y="791061"/>
            <a:ext cx="13247620" cy="1622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500"/>
              </a:lnSpc>
              <a:spcBef>
                <a:spcPct val="0"/>
              </a:spcBef>
            </a:pPr>
            <a:r>
              <a:rPr lang="en-US" sz="5000" b="1">
                <a:solidFill>
                  <a:srgbClr val="000622"/>
                </a:solidFill>
                <a:latin typeface="Nourd Bold"/>
                <a:ea typeface="Nourd Bold"/>
                <a:cs typeface="Nourd Bold"/>
                <a:sym typeface="Nourd Bold"/>
              </a:rPr>
              <a:t> Busin</a:t>
            </a:r>
            <a:r>
              <a:rPr lang="en-US" sz="5000" b="1" u="none" strike="noStrike">
                <a:solidFill>
                  <a:srgbClr val="000622"/>
                </a:solidFill>
                <a:latin typeface="Nourd Bold"/>
                <a:ea typeface="Nourd Bold"/>
                <a:cs typeface="Nourd Bold"/>
                <a:sym typeface="Nourd Bold"/>
              </a:rPr>
              <a:t>ess Insights – Customer &amp; Branch Performance</a:t>
            </a:r>
          </a:p>
        </p:txBody>
      </p:sp>
      <p:sp>
        <p:nvSpPr>
          <p:cNvPr id="5" name="Freeform 5"/>
          <p:cNvSpPr/>
          <p:nvPr/>
        </p:nvSpPr>
        <p:spPr>
          <a:xfrm rot="-964800">
            <a:off x="15305587" y="6428813"/>
            <a:ext cx="4698870" cy="4777040"/>
          </a:xfrm>
          <a:custGeom>
            <a:avLst/>
            <a:gdLst/>
            <a:ahLst/>
            <a:cxnLst/>
            <a:rect l="l" t="t" r="r" b="b"/>
            <a:pathLst>
              <a:path w="4698870" h="4777040">
                <a:moveTo>
                  <a:pt x="0" y="0"/>
                </a:moveTo>
                <a:lnTo>
                  <a:pt x="4698870" y="0"/>
                </a:lnTo>
                <a:lnTo>
                  <a:pt x="4698870" y="4777039"/>
                </a:lnTo>
                <a:lnTo>
                  <a:pt x="0" y="477703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10706037">
            <a:off x="-909329" y="-1359820"/>
            <a:ext cx="4698870" cy="4777040"/>
          </a:xfrm>
          <a:custGeom>
            <a:avLst/>
            <a:gdLst/>
            <a:ahLst/>
            <a:cxnLst/>
            <a:rect l="l" t="t" r="r" b="b"/>
            <a:pathLst>
              <a:path w="4698870" h="4777040">
                <a:moveTo>
                  <a:pt x="0" y="0"/>
                </a:moveTo>
                <a:lnTo>
                  <a:pt x="4698870" y="0"/>
                </a:lnTo>
                <a:lnTo>
                  <a:pt x="4698870" y="4777040"/>
                </a:lnTo>
                <a:lnTo>
                  <a:pt x="0" y="477704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694833" y="2979092"/>
            <a:ext cx="14137431" cy="77448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82156" lvl="1" indent="-441078" algn="l">
              <a:lnSpc>
                <a:spcPts val="6169"/>
              </a:lnSpc>
              <a:buFont typeface="Arial"/>
              <a:buChar char="•"/>
            </a:pPr>
            <a:r>
              <a:rPr lang="en-US" sz="4085" b="1">
                <a:solidFill>
                  <a:srgbClr val="00062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Customer Type with Highest Revenue</a:t>
            </a:r>
            <a:r>
              <a:rPr lang="en-US" sz="4085">
                <a:solidFill>
                  <a:srgbClr val="000622"/>
                </a:solidFill>
                <a:latin typeface="Canva Sans"/>
                <a:ea typeface="Canva Sans"/>
                <a:cs typeface="Canva Sans"/>
                <a:sym typeface="Canva Sans"/>
              </a:rPr>
              <a:t>: Member</a:t>
            </a:r>
          </a:p>
          <a:p>
            <a:pPr marL="882156" lvl="1" indent="-441078" algn="l">
              <a:lnSpc>
                <a:spcPts val="6169"/>
              </a:lnSpc>
              <a:buFont typeface="Arial"/>
              <a:buChar char="•"/>
            </a:pPr>
            <a:r>
              <a:rPr lang="en-US" sz="4085" b="1">
                <a:solidFill>
                  <a:srgbClr val="00062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Branch with Highest Product Sales</a:t>
            </a:r>
            <a:r>
              <a:rPr lang="en-US" sz="4085">
                <a:solidFill>
                  <a:srgbClr val="000622"/>
                </a:solidFill>
                <a:latin typeface="Canva Sans"/>
                <a:ea typeface="Canva Sans"/>
                <a:cs typeface="Canva Sans"/>
                <a:sym typeface="Canva Sans"/>
              </a:rPr>
              <a:t>: Branch C (Based on quantity sold)</a:t>
            </a:r>
          </a:p>
          <a:p>
            <a:pPr marL="882156" lvl="1" indent="-441078" algn="l">
              <a:lnSpc>
                <a:spcPts val="6169"/>
              </a:lnSpc>
              <a:buFont typeface="Arial"/>
              <a:buChar char="•"/>
            </a:pPr>
            <a:r>
              <a:rPr lang="en-US" sz="4085">
                <a:solidFill>
                  <a:srgbClr val="000622"/>
                </a:solidFill>
                <a:latin typeface="Canva Sans"/>
                <a:ea typeface="Canva Sans"/>
                <a:cs typeface="Canva Sans"/>
                <a:sym typeface="Canva Sans"/>
              </a:rPr>
              <a:t>City with Highest VAT Percentage: Naypyitaw</a:t>
            </a:r>
          </a:p>
          <a:p>
            <a:pPr marL="882156" lvl="1" indent="-441078" algn="l">
              <a:lnSpc>
                <a:spcPts val="6169"/>
              </a:lnSpc>
              <a:buFont typeface="Arial"/>
              <a:buChar char="•"/>
            </a:pPr>
            <a:r>
              <a:rPr lang="en-US" sz="4085">
                <a:solidFill>
                  <a:srgbClr val="000622"/>
                </a:solidFill>
                <a:latin typeface="Canva Sans"/>
                <a:ea typeface="Canva Sans"/>
                <a:cs typeface="Canva Sans"/>
                <a:sym typeface="Canva Sans"/>
              </a:rPr>
              <a:t>Gender-based Purchase Preference :</a:t>
            </a:r>
          </a:p>
          <a:p>
            <a:pPr algn="l">
              <a:lnSpc>
                <a:spcPts val="6169"/>
              </a:lnSpc>
            </a:pPr>
            <a:r>
              <a:rPr lang="en-US" sz="4085">
                <a:solidFill>
                  <a:srgbClr val="000622"/>
                </a:solidFill>
                <a:latin typeface="Canva Sans"/>
                <a:ea typeface="Canva Sans"/>
                <a:cs typeface="Canva Sans"/>
                <a:sym typeface="Canva Sans"/>
              </a:rPr>
              <a:t>        </a:t>
            </a:r>
            <a:r>
              <a:rPr lang="en-US" sz="4085" b="1">
                <a:solidFill>
                  <a:srgbClr val="00062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1. Males prefer</a:t>
            </a:r>
            <a:r>
              <a:rPr lang="en-US" sz="4085">
                <a:solidFill>
                  <a:srgbClr val="000622"/>
                </a:solidFill>
                <a:latin typeface="Canva Sans"/>
                <a:ea typeface="Canva Sans"/>
                <a:cs typeface="Canva Sans"/>
                <a:sym typeface="Canva Sans"/>
              </a:rPr>
              <a:t>: Electronic Accessories</a:t>
            </a:r>
          </a:p>
          <a:p>
            <a:pPr algn="l">
              <a:lnSpc>
                <a:spcPts val="6169"/>
              </a:lnSpc>
            </a:pPr>
            <a:r>
              <a:rPr lang="en-US" sz="4085">
                <a:solidFill>
                  <a:srgbClr val="000622"/>
                </a:solidFill>
                <a:latin typeface="Canva Sans"/>
                <a:ea typeface="Canva Sans"/>
                <a:cs typeface="Canva Sans"/>
                <a:sym typeface="Canva Sans"/>
              </a:rPr>
              <a:t>        </a:t>
            </a:r>
            <a:r>
              <a:rPr lang="en-US" sz="4085" b="1">
                <a:solidFill>
                  <a:srgbClr val="00062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2. Females prefe</a:t>
            </a:r>
            <a:r>
              <a:rPr lang="en-US" sz="4085">
                <a:solidFill>
                  <a:srgbClr val="000622"/>
                </a:solidFill>
                <a:latin typeface="Canva Sans"/>
                <a:ea typeface="Canva Sans"/>
                <a:cs typeface="Canva Sans"/>
                <a:sym typeface="Canva Sans"/>
              </a:rPr>
              <a:t>r: Fashion Accessories</a:t>
            </a:r>
          </a:p>
          <a:p>
            <a:pPr algn="l">
              <a:lnSpc>
                <a:spcPts val="6169"/>
              </a:lnSpc>
            </a:pPr>
            <a:endParaRPr lang="en-US" sz="4085">
              <a:solidFill>
                <a:srgbClr val="000622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6169"/>
              </a:lnSpc>
            </a:pPr>
            <a:endParaRPr lang="en-US" sz="4085">
              <a:solidFill>
                <a:srgbClr val="000622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5720"/>
              </a:lnSpc>
            </a:pPr>
            <a:endParaRPr lang="en-US" sz="4085">
              <a:solidFill>
                <a:srgbClr val="000622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E6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503417" y="-379358"/>
            <a:ext cx="2303210" cy="2436087"/>
          </a:xfrm>
          <a:custGeom>
            <a:avLst/>
            <a:gdLst/>
            <a:ahLst/>
            <a:cxnLst/>
            <a:rect l="l" t="t" r="r" b="b"/>
            <a:pathLst>
              <a:path w="2303210" h="2436087">
                <a:moveTo>
                  <a:pt x="0" y="0"/>
                </a:moveTo>
                <a:lnTo>
                  <a:pt x="2303210" y="0"/>
                </a:lnTo>
                <a:lnTo>
                  <a:pt x="2303210" y="2436088"/>
                </a:lnTo>
                <a:lnTo>
                  <a:pt x="0" y="24360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2438884">
            <a:off x="6576018" y="8722054"/>
            <a:ext cx="2078947" cy="1969330"/>
          </a:xfrm>
          <a:custGeom>
            <a:avLst/>
            <a:gdLst/>
            <a:ahLst/>
            <a:cxnLst/>
            <a:rect l="l" t="t" r="r" b="b"/>
            <a:pathLst>
              <a:path w="2078947" h="1969330">
                <a:moveTo>
                  <a:pt x="0" y="0"/>
                </a:moveTo>
                <a:lnTo>
                  <a:pt x="2078947" y="0"/>
                </a:lnTo>
                <a:lnTo>
                  <a:pt x="2078947" y="1969330"/>
                </a:lnTo>
                <a:lnTo>
                  <a:pt x="0" y="19693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6739617" y="981075"/>
            <a:ext cx="5556923" cy="803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500"/>
              </a:lnSpc>
              <a:spcBef>
                <a:spcPct val="0"/>
              </a:spcBef>
            </a:pPr>
            <a:r>
              <a:rPr lang="en-US" sz="5000" b="1">
                <a:solidFill>
                  <a:srgbClr val="000622"/>
                </a:solidFill>
                <a:latin typeface="Nourd Bold"/>
                <a:ea typeface="Nourd Bold"/>
                <a:cs typeface="Nourd Bold"/>
                <a:sym typeface="Nourd Bold"/>
              </a:rPr>
              <a:t>Conclusi</a:t>
            </a:r>
            <a:r>
              <a:rPr lang="en-US" sz="5000" b="1" u="none" strike="noStrike">
                <a:solidFill>
                  <a:srgbClr val="000622"/>
                </a:solidFill>
                <a:latin typeface="Nourd Bold"/>
                <a:ea typeface="Nourd Bold"/>
                <a:cs typeface="Nourd Bold"/>
                <a:sym typeface="Nourd Bold"/>
              </a:rPr>
              <a:t>on </a:t>
            </a:r>
          </a:p>
        </p:txBody>
      </p:sp>
      <p:sp>
        <p:nvSpPr>
          <p:cNvPr id="5" name="Freeform 5"/>
          <p:cNvSpPr/>
          <p:nvPr/>
        </p:nvSpPr>
        <p:spPr>
          <a:xfrm rot="-964800">
            <a:off x="15305587" y="6428813"/>
            <a:ext cx="4698870" cy="4777040"/>
          </a:xfrm>
          <a:custGeom>
            <a:avLst/>
            <a:gdLst/>
            <a:ahLst/>
            <a:cxnLst/>
            <a:rect l="l" t="t" r="r" b="b"/>
            <a:pathLst>
              <a:path w="4698870" h="4777040">
                <a:moveTo>
                  <a:pt x="0" y="0"/>
                </a:moveTo>
                <a:lnTo>
                  <a:pt x="4698870" y="0"/>
                </a:lnTo>
                <a:lnTo>
                  <a:pt x="4698870" y="4777039"/>
                </a:lnTo>
                <a:lnTo>
                  <a:pt x="0" y="477703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10706037">
            <a:off x="-909329" y="-1359820"/>
            <a:ext cx="4698870" cy="4777040"/>
          </a:xfrm>
          <a:custGeom>
            <a:avLst/>
            <a:gdLst/>
            <a:ahLst/>
            <a:cxnLst/>
            <a:rect l="l" t="t" r="r" b="b"/>
            <a:pathLst>
              <a:path w="4698870" h="4777040">
                <a:moveTo>
                  <a:pt x="0" y="0"/>
                </a:moveTo>
                <a:lnTo>
                  <a:pt x="4698870" y="0"/>
                </a:lnTo>
                <a:lnTo>
                  <a:pt x="4698870" y="4777040"/>
                </a:lnTo>
                <a:lnTo>
                  <a:pt x="0" y="477704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694833" y="2979092"/>
            <a:ext cx="14137431" cy="61827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82156" lvl="1" indent="-441078" algn="l">
              <a:lnSpc>
                <a:spcPts val="6169"/>
              </a:lnSpc>
              <a:buFont typeface="Arial"/>
              <a:buChar char="•"/>
            </a:pPr>
            <a:r>
              <a:rPr lang="en-US" sz="4085">
                <a:solidFill>
                  <a:srgbClr val="000622"/>
                </a:solidFill>
                <a:latin typeface="Canva Sans"/>
                <a:ea typeface="Canva Sans"/>
                <a:cs typeface="Canva Sans"/>
                <a:sym typeface="Canva Sans"/>
              </a:rPr>
              <a:t>Food &amp; Beverages are the most profitable product line.</a:t>
            </a:r>
          </a:p>
          <a:p>
            <a:pPr marL="882156" lvl="1" indent="-441078" algn="l">
              <a:lnSpc>
                <a:spcPts val="6169"/>
              </a:lnSpc>
              <a:buFont typeface="Arial"/>
              <a:buChar char="•"/>
            </a:pPr>
            <a:r>
              <a:rPr lang="en-US" sz="4085">
                <a:solidFill>
                  <a:srgbClr val="000622"/>
                </a:solidFill>
                <a:latin typeface="Canva Sans"/>
                <a:ea typeface="Canva Sans"/>
                <a:cs typeface="Canva Sans"/>
                <a:sym typeface="Canva Sans"/>
              </a:rPr>
              <a:t>Members spend more compared to normal customers.</a:t>
            </a:r>
          </a:p>
          <a:p>
            <a:pPr marL="882156" lvl="1" indent="-441078" algn="l">
              <a:lnSpc>
                <a:spcPts val="6169"/>
              </a:lnSpc>
              <a:buFont typeface="Arial"/>
              <a:buChar char="•"/>
            </a:pPr>
            <a:r>
              <a:rPr lang="en-US" sz="4085">
                <a:solidFill>
                  <a:srgbClr val="000622"/>
                </a:solidFill>
                <a:latin typeface="Canva Sans"/>
                <a:ea typeface="Canva Sans"/>
                <a:cs typeface="Canva Sans"/>
                <a:sym typeface="Canva Sans"/>
              </a:rPr>
              <a:t>Yangon city leads in total sales.</a:t>
            </a:r>
          </a:p>
          <a:p>
            <a:pPr marL="882156" lvl="1" indent="-441078" algn="l">
              <a:lnSpc>
                <a:spcPts val="6169"/>
              </a:lnSpc>
              <a:buFont typeface="Arial"/>
              <a:buChar char="•"/>
            </a:pPr>
            <a:r>
              <a:rPr lang="en-US" sz="4085">
                <a:solidFill>
                  <a:srgbClr val="000622"/>
                </a:solidFill>
                <a:latin typeface="Canva Sans"/>
                <a:ea typeface="Canva Sans"/>
                <a:cs typeface="Canva Sans"/>
                <a:sym typeface="Canva Sans"/>
              </a:rPr>
              <a:t>Evening is the most active time for customer ratings.</a:t>
            </a:r>
          </a:p>
          <a:p>
            <a:pPr marL="882156" lvl="1" indent="-441078" algn="l">
              <a:lnSpc>
                <a:spcPts val="6169"/>
              </a:lnSpc>
              <a:buFont typeface="Arial"/>
              <a:buChar char="•"/>
            </a:pPr>
            <a:r>
              <a:rPr lang="en-US" sz="4085">
                <a:solidFill>
                  <a:srgbClr val="000622"/>
                </a:solidFill>
                <a:latin typeface="Canva Sans"/>
                <a:ea typeface="Canva Sans"/>
                <a:cs typeface="Canva Sans"/>
                <a:sym typeface="Canva Sans"/>
              </a:rPr>
              <a:t>Fridays show the highest customer satisfaction.</a:t>
            </a:r>
          </a:p>
          <a:p>
            <a:pPr algn="l">
              <a:lnSpc>
                <a:spcPts val="5720"/>
              </a:lnSpc>
            </a:pPr>
            <a:endParaRPr lang="en-US" sz="4085">
              <a:solidFill>
                <a:srgbClr val="000622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431</Words>
  <Application>Microsoft Office PowerPoint</Application>
  <PresentationFormat>Custom</PresentationFormat>
  <Paragraphs>65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0" baseType="lpstr">
      <vt:lpstr>Calibri</vt:lpstr>
      <vt:lpstr>Canva Sans</vt:lpstr>
      <vt:lpstr>Nourd Bold</vt:lpstr>
      <vt:lpstr>Rubik Semi-Bold</vt:lpstr>
      <vt:lpstr>Rubik Bold</vt:lpstr>
      <vt:lpstr>Rubik</vt:lpstr>
      <vt:lpstr>Canva Sans Bold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Copy of Presentation - Amazon Sales Overview</dc:title>
  <dc:creator>ADMIN</dc:creator>
  <dc:description>Presentation - Amazon Sales Overview</dc:description>
  <cp:lastModifiedBy>surya Maddila</cp:lastModifiedBy>
  <cp:revision>1</cp:revision>
  <dcterms:created xsi:type="dcterms:W3CDTF">2006-08-16T00:00:00Z</dcterms:created>
  <dcterms:modified xsi:type="dcterms:W3CDTF">2025-06-09T14:46:22Z</dcterms:modified>
  <dc:identifier>DAGp3gvEmz4</dc:identifier>
</cp:coreProperties>
</file>